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8.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9.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10.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9" r:id="rId3"/>
    <p:sldId id="260" r:id="rId4"/>
    <p:sldId id="267" r:id="rId5"/>
    <p:sldId id="268" r:id="rId6"/>
    <p:sldId id="271" r:id="rId7"/>
    <p:sldId id="269" r:id="rId8"/>
    <p:sldId id="261" r:id="rId9"/>
    <p:sldId id="272" r:id="rId10"/>
    <p:sldId id="273" r:id="rId11"/>
    <p:sldId id="291" r:id="rId12"/>
    <p:sldId id="274" r:id="rId13"/>
    <p:sldId id="262" r:id="rId14"/>
    <p:sldId id="265" r:id="rId15"/>
    <p:sldId id="282" r:id="rId16"/>
    <p:sldId id="275" r:id="rId17"/>
    <p:sldId id="283" r:id="rId18"/>
    <p:sldId id="284" r:id="rId19"/>
    <p:sldId id="285" r:id="rId20"/>
    <p:sldId id="286" r:id="rId21"/>
    <p:sldId id="288" r:id="rId22"/>
    <p:sldId id="289" r:id="rId23"/>
    <p:sldId id="263" r:id="rId24"/>
    <p:sldId id="281" r:id="rId25"/>
    <p:sldId id="277" r:id="rId26"/>
    <p:sldId id="278" r:id="rId27"/>
    <p:sldId id="292" r:id="rId28"/>
    <p:sldId id="290"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AB48"/>
    <a:srgbClr val="6B8A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60" autoAdjust="0"/>
  </p:normalViewPr>
  <p:slideViewPr>
    <p:cSldViewPr snapToGrid="0">
      <p:cViewPr varScale="1">
        <p:scale>
          <a:sx n="61" d="100"/>
          <a:sy n="61" d="100"/>
        </p:scale>
        <p:origin x="63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7034C-C978-4361-AA25-02C0D8A20710}" type="datetimeFigureOut">
              <a:rPr lang="zh-CN" altLang="en-US" smtClean="0"/>
              <a:t>2016/10/7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3F0D8-8916-44F2-919A-51ECFC9194C6}" type="slidenum">
              <a:rPr lang="zh-CN" altLang="en-US" smtClean="0"/>
              <a:t>‹#›</a:t>
            </a:fld>
            <a:endParaRPr lang="zh-CN" altLang="en-US"/>
          </a:p>
        </p:txBody>
      </p:sp>
    </p:spTree>
    <p:extLst>
      <p:ext uri="{BB962C8B-B14F-4D97-AF65-F5344CB8AC3E}">
        <p14:creationId xmlns:p14="http://schemas.microsoft.com/office/powerpoint/2010/main" val="182688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kern="0" dirty="0">
                <a:latin typeface="Times New Roman" panose="02020603050405020304" pitchFamily="18" charset="0"/>
                <a:ea typeface="宋体" panose="02010600030101010101" pitchFamily="2" charset="-122"/>
                <a:cs typeface="TimesNewRomanPSMT"/>
              </a:rPr>
              <a:t>研究者设计特定的环境，并系统地对环境做出改变。基于设计的研究其目的是对一个简单的学习环境进行细致深入的研究。被用来研究由设计者设计的并且系统地变化的环境中的学习。致力于研究自然场景中的学习活动，目的是改善理论，同时也是为了对实践产生直接的影响。</a:t>
            </a:r>
            <a:r>
              <a:rPr lang="en-US" altLang="zh-CN" kern="0" dirty="0">
                <a:latin typeface="Times New Roman" panose="02020603050405020304" pitchFamily="18" charset="0"/>
                <a:ea typeface="宋体" panose="02010600030101010101" pitchFamily="2" charset="-122"/>
                <a:cs typeface="TimesNewRomanPSMT"/>
              </a:rPr>
              <a:t>DBR</a:t>
            </a:r>
            <a:r>
              <a:rPr lang="zh-CN" altLang="zh-CN" kern="0" dirty="0">
                <a:latin typeface="Times New Roman" panose="02020603050405020304" pitchFamily="18" charset="0"/>
                <a:ea typeface="宋体" panose="02010600030101010101" pitchFamily="2" charset="-122"/>
                <a:cs typeface="TimesNewRomanPSMT"/>
              </a:rPr>
              <a:t>的目的是在理论激励创新的自然情境中，通过多次迭代，直接研究学习活动，然后开发新理论、创造人工制品、开展实践活动，并推广到其他学校和班级。</a:t>
            </a:r>
            <a:endParaRPr lang="zh-CN" altLang="zh-CN" sz="11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8F3F0D8-8916-44F2-919A-51ECFC9194C6}" type="slidenum">
              <a:rPr lang="zh-CN" altLang="en-US" smtClean="0"/>
              <a:t>5</a:t>
            </a:fld>
            <a:endParaRPr lang="zh-CN" altLang="en-US"/>
          </a:p>
        </p:txBody>
      </p:sp>
    </p:spTree>
    <p:extLst>
      <p:ext uri="{BB962C8B-B14F-4D97-AF65-F5344CB8AC3E}">
        <p14:creationId xmlns:p14="http://schemas.microsoft.com/office/powerpoint/2010/main" val="1813366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A023DCE-E5ED-4F84-B287-894EDCBAAF9D}"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318673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kern="0" dirty="0">
                <a:latin typeface="Times New Roman" panose="02020603050405020304" pitchFamily="18" charset="0"/>
                <a:ea typeface="宋体" panose="02010600030101010101" pitchFamily="2" charset="-122"/>
                <a:cs typeface="TimesNewRomanPSMT"/>
              </a:rPr>
              <a:t>研究者设计特定的环境，并系统地对环境做出改变。基于设计的研究其目的是对一个简单的学习环境进行细致深入的研究。被用来研究由设计者设计的并且系统地变化的环境中的学习。致力于研究自然场景中的学习活动，目的是改善理论，同时也是为了对实践产生直接的影响。</a:t>
            </a:r>
            <a:r>
              <a:rPr lang="en-US" altLang="zh-CN" kern="0" dirty="0">
                <a:latin typeface="Times New Roman" panose="02020603050405020304" pitchFamily="18" charset="0"/>
                <a:ea typeface="宋体" panose="02010600030101010101" pitchFamily="2" charset="-122"/>
                <a:cs typeface="TimesNewRomanPSMT"/>
              </a:rPr>
              <a:t>DBR</a:t>
            </a:r>
            <a:r>
              <a:rPr lang="zh-CN" altLang="zh-CN" kern="0" dirty="0">
                <a:latin typeface="Times New Roman" panose="02020603050405020304" pitchFamily="18" charset="0"/>
                <a:ea typeface="宋体" panose="02010600030101010101" pitchFamily="2" charset="-122"/>
                <a:cs typeface="TimesNewRomanPSMT"/>
              </a:rPr>
              <a:t>的目的是在理论激励创新的自然情境中，通过多次迭代，直接研究学习活动，然后开发新理论、创造人工制品、开展实践活动，并推广到其他学校和班级。</a:t>
            </a:r>
            <a:endParaRPr lang="zh-CN" altLang="zh-CN" sz="11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8F3F0D8-8916-44F2-919A-51ECFC9194C6}" type="slidenum">
              <a:rPr lang="zh-CN" altLang="en-US" smtClean="0"/>
              <a:t>6</a:t>
            </a:fld>
            <a:endParaRPr lang="zh-CN" altLang="en-US"/>
          </a:p>
        </p:txBody>
      </p:sp>
    </p:spTree>
    <p:extLst>
      <p:ext uri="{BB962C8B-B14F-4D97-AF65-F5344CB8AC3E}">
        <p14:creationId xmlns:p14="http://schemas.microsoft.com/office/powerpoint/2010/main" val="356594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100" kern="100" dirty="0">
                <a:latin typeface="Times New Roman" panose="02020603050405020304" pitchFamily="18" charset="0"/>
                <a:ea typeface="宋体" panose="02010600030101010101" pitchFamily="2" charset="-122"/>
                <a:cs typeface="Times New Roman" panose="02020603050405020304" pitchFamily="18" charset="0"/>
              </a:rPr>
              <a:t>因素假设是指人们可以脱离特定环境去分析个体认知过程，而学习科学认为，个体和学习环境是不可分的。</a:t>
            </a:r>
            <a:endParaRPr lang="zh-CN" altLang="zh-CN" sz="11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08F3F0D8-8916-44F2-919A-51ECFC9194C6}" type="slidenum">
              <a:rPr lang="zh-CN" altLang="en-US" smtClean="0"/>
              <a:t>7</a:t>
            </a:fld>
            <a:endParaRPr lang="zh-CN" altLang="en-US"/>
          </a:p>
        </p:txBody>
      </p:sp>
    </p:spTree>
    <p:extLst>
      <p:ext uri="{BB962C8B-B14F-4D97-AF65-F5344CB8AC3E}">
        <p14:creationId xmlns:p14="http://schemas.microsoft.com/office/powerpoint/2010/main" val="375341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设计基于理论，而理论的作用和设计如何解决问题是相关的。此外，这些研究及影响并不是简单地发生在自然境脉中，理论、设计、问题与自然情境是有交互的，融合在一起不可分离。</a:t>
            </a:r>
            <a:endParaRPr lang="en-US" altLang="zh-CN" dirty="0"/>
          </a:p>
          <a:p>
            <a:r>
              <a:rPr lang="zh-CN" altLang="en-US" dirty="0"/>
              <a:t>基于设计的研究经常涉及多重迭代。</a:t>
            </a:r>
            <a:endParaRPr lang="en-US" altLang="zh-CN" dirty="0"/>
          </a:p>
          <a:p>
            <a:r>
              <a:rPr lang="zh-CN" altLang="en-US" dirty="0"/>
              <a:t>每一次迭代都是对整体设计的一次精炼，检验了改革的价值，刺激了理论的演变与进化。</a:t>
            </a:r>
          </a:p>
        </p:txBody>
      </p:sp>
      <p:sp>
        <p:nvSpPr>
          <p:cNvPr id="4" name="灯片编号占位符 3"/>
          <p:cNvSpPr>
            <a:spLocks noGrp="1"/>
          </p:cNvSpPr>
          <p:nvPr>
            <p:ph type="sldNum" sz="quarter" idx="10"/>
          </p:nvPr>
        </p:nvSpPr>
        <p:spPr/>
        <p:txBody>
          <a:bodyPr/>
          <a:lstStyle/>
          <a:p>
            <a:fld id="{08F3F0D8-8916-44F2-919A-51ECFC9194C6}" type="slidenum">
              <a:rPr lang="zh-CN" altLang="en-US" smtClean="0"/>
              <a:t>10</a:t>
            </a:fld>
            <a:endParaRPr lang="zh-CN" altLang="en-US"/>
          </a:p>
        </p:txBody>
      </p:sp>
    </p:spTree>
    <p:extLst>
      <p:ext uri="{BB962C8B-B14F-4D97-AF65-F5344CB8AC3E}">
        <p14:creationId xmlns:p14="http://schemas.microsoft.com/office/powerpoint/2010/main" val="59360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基思索耶</a:t>
            </a:r>
            <a:endParaRPr lang="en-US" altLang="zh-CN" dirty="0"/>
          </a:p>
          <a:p>
            <a:r>
              <a:rPr lang="zh-CN" altLang="en-US" dirty="0"/>
              <a:t>沙威尔森</a:t>
            </a:r>
            <a:endParaRPr lang="en-US" altLang="zh-CN" dirty="0"/>
          </a:p>
          <a:p>
            <a:r>
              <a:rPr lang="en-US" altLang="zh-CN" dirty="0"/>
              <a:t>DBR </a:t>
            </a:r>
            <a:r>
              <a:rPr lang="zh-CN" altLang="en-US" dirty="0"/>
              <a:t>整合多种研究方法，正如巴拉布</a:t>
            </a:r>
            <a:r>
              <a:rPr lang="en-US" altLang="zh-CN" dirty="0"/>
              <a:t>(</a:t>
            </a:r>
            <a:r>
              <a:rPr lang="zh-CN" altLang="en-US" dirty="0"/>
              <a:t>所言“基于设计的研究与其说是一种方法，不如说是一系列方法”，它包含了实证主义倾向的量的研究方法和阐释主义倾向质的研究方法。</a:t>
            </a:r>
            <a:endParaRPr lang="en-US" altLang="zh-CN" dirty="0"/>
          </a:p>
          <a:p>
            <a:r>
              <a:rPr lang="zh-CN" altLang="en-US" dirty="0"/>
              <a:t>在境脉中</a:t>
            </a:r>
            <a:r>
              <a:rPr lang="en-US" altLang="zh-CN" dirty="0"/>
              <a:t>, </a:t>
            </a:r>
            <a:r>
              <a:rPr lang="zh-CN" altLang="en-US" dirty="0"/>
              <a:t>研究者、实践者和不同的参与者相互合作</a:t>
            </a:r>
            <a:r>
              <a:rPr lang="en-US" altLang="zh-CN" dirty="0"/>
              <a:t>, </a:t>
            </a:r>
            <a:r>
              <a:rPr lang="zh-CN" altLang="en-US" dirty="0"/>
              <a:t>彼此身份模糊</a:t>
            </a:r>
            <a:r>
              <a:rPr lang="en-US" altLang="zh-CN" dirty="0"/>
              <a:t>, </a:t>
            </a:r>
            <a:r>
              <a:rPr lang="zh-CN" altLang="en-US" dirty="0"/>
              <a:t>他们可以带来不同的专业知识生成设计和分析设计。</a:t>
            </a:r>
          </a:p>
        </p:txBody>
      </p:sp>
      <p:sp>
        <p:nvSpPr>
          <p:cNvPr id="4" name="灯片编号占位符 3"/>
          <p:cNvSpPr>
            <a:spLocks noGrp="1"/>
          </p:cNvSpPr>
          <p:nvPr>
            <p:ph type="sldNum" sz="quarter" idx="10"/>
          </p:nvPr>
        </p:nvSpPr>
        <p:spPr/>
        <p:txBody>
          <a:bodyPr/>
          <a:lstStyle/>
          <a:p>
            <a:fld id="{08F3F0D8-8916-44F2-919A-51ECFC9194C6}" type="slidenum">
              <a:rPr lang="zh-CN" altLang="en-US" smtClean="0"/>
              <a:t>11</a:t>
            </a:fld>
            <a:endParaRPr lang="zh-CN" altLang="en-US"/>
          </a:p>
        </p:txBody>
      </p:sp>
    </p:spTree>
    <p:extLst>
      <p:ext uri="{BB962C8B-B14F-4D97-AF65-F5344CB8AC3E}">
        <p14:creationId xmlns:p14="http://schemas.microsoft.com/office/powerpoint/2010/main" val="263495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F3F0D8-8916-44F2-919A-51ECFC9194C6}" type="slidenum">
              <a:rPr lang="zh-CN" altLang="en-US" smtClean="0"/>
              <a:t>12</a:t>
            </a:fld>
            <a:endParaRPr lang="zh-CN" altLang="en-US"/>
          </a:p>
        </p:txBody>
      </p:sp>
    </p:spTree>
    <p:extLst>
      <p:ext uri="{BB962C8B-B14F-4D97-AF65-F5344CB8AC3E}">
        <p14:creationId xmlns:p14="http://schemas.microsoft.com/office/powerpoint/2010/main" val="4722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A023DCE-E5ED-4F84-B287-894EDCBAAF9D}" type="slidenum">
              <a:rPr lang="zh-CN" altLang="en-US" smtClean="0">
                <a:latin typeface="Calibri" panose="020F0502020204030204" pitchFamily="34" charset="0"/>
              </a:rPr>
              <a:pPr/>
              <a:t>24</a:t>
            </a:fld>
            <a:endParaRPr lang="zh-CN" altLang="en-US">
              <a:latin typeface="Calibri" panose="020F0502020204030204" pitchFamily="34" charset="0"/>
            </a:endParaRPr>
          </a:p>
        </p:txBody>
      </p:sp>
    </p:spTree>
    <p:extLst>
      <p:ext uri="{BB962C8B-B14F-4D97-AF65-F5344CB8AC3E}">
        <p14:creationId xmlns:p14="http://schemas.microsoft.com/office/powerpoint/2010/main" val="220286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30A6AC0-664D-4D17-A69C-6E1AA2EC3FBB}" type="slidenum">
              <a:rPr lang="zh-CN" altLang="en-US" smtClean="0">
                <a:latin typeface="Calibri" panose="020F0502020204030204" pitchFamily="34" charset="0"/>
              </a:rPr>
              <a:pPr/>
              <a:t>25</a:t>
            </a:fld>
            <a:endParaRPr lang="zh-CN" altLang="en-US">
              <a:latin typeface="Calibri" panose="020F0502020204030204" pitchFamily="34" charset="0"/>
            </a:endParaRPr>
          </a:p>
        </p:txBody>
      </p:sp>
    </p:spTree>
    <p:extLst>
      <p:ext uri="{BB962C8B-B14F-4D97-AF65-F5344CB8AC3E}">
        <p14:creationId xmlns:p14="http://schemas.microsoft.com/office/powerpoint/2010/main" val="329825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5A87D011-BCBF-4719-9FC8-CAD74F3C7E4E}" type="slidenum">
              <a:rPr lang="zh-CN" altLang="en-US" smtClean="0">
                <a:latin typeface="Calibri" panose="020F0502020204030204" pitchFamily="34" charset="0"/>
              </a:rPr>
              <a:pPr/>
              <a:t>26</a:t>
            </a:fld>
            <a:endParaRPr lang="zh-CN" altLang="en-US">
              <a:latin typeface="Calibri" panose="020F0502020204030204" pitchFamily="34" charset="0"/>
            </a:endParaRPr>
          </a:p>
        </p:txBody>
      </p:sp>
    </p:spTree>
    <p:extLst>
      <p:ext uri="{BB962C8B-B14F-4D97-AF65-F5344CB8AC3E}">
        <p14:creationId xmlns:p14="http://schemas.microsoft.com/office/powerpoint/2010/main" val="36173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9" name="组合 8"/>
          <p:cNvGrpSpPr/>
          <p:nvPr/>
        </p:nvGrpSpPr>
        <p:grpSpPr>
          <a:xfrm>
            <a:off x="0" y="-1"/>
            <a:ext cx="12192000" cy="6858001"/>
            <a:chOff x="0" y="-1"/>
            <a:chExt cx="12192000" cy="6858001"/>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212"/>
            <a:stretch/>
          </p:blipFill>
          <p:spPr>
            <a:xfrm>
              <a:off x="3932768" y="927168"/>
              <a:ext cx="8259232" cy="5930831"/>
            </a:xfrm>
            <a:prstGeom prst="rect">
              <a:avLst/>
            </a:prstGeom>
          </p:spPr>
        </p:pic>
        <p:sp>
          <p:nvSpPr>
            <p:cNvPr id="7" name="矩形 6"/>
            <p:cNvSpPr/>
            <p:nvPr userDrawn="1"/>
          </p:nvSpPr>
          <p:spPr>
            <a:xfrm>
              <a:off x="0" y="0"/>
              <a:ext cx="4038600" cy="6858000"/>
            </a:xfrm>
            <a:prstGeom prst="rect">
              <a:avLst/>
            </a:prstGeom>
            <a:solidFill>
              <a:srgbClr val="F4E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966384" y="-1"/>
              <a:ext cx="10225616" cy="1333501"/>
            </a:xfrm>
            <a:prstGeom prst="rect">
              <a:avLst/>
            </a:prstGeom>
            <a:solidFill>
              <a:srgbClr val="F4E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Date Placeholder 3"/>
          <p:cNvSpPr>
            <a:spLocks noGrp="1"/>
          </p:cNvSpPr>
          <p:nvPr>
            <p:ph type="dt" sz="half" idx="10"/>
          </p:nvPr>
        </p:nvSpPr>
        <p:spPr/>
        <p:txBody>
          <a:bodyPr/>
          <a:lstStyle/>
          <a:p>
            <a:fld id="{37642A12-9895-46DB-8DA9-85AB3284C38B}" type="datetime1">
              <a:rPr lang="zh-CN" altLang="en-US" smtClean="0"/>
              <a:t>2016/10/7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42CA2C-757D-4498-8019-7245C50B2FEA}" type="slidenum">
              <a:rPr lang="zh-CN" altLang="en-US" smtClean="0"/>
              <a:t>‹#›</a:t>
            </a:fld>
            <a:endParaRPr lang="zh-CN" altLang="en-US"/>
          </a:p>
        </p:txBody>
      </p:sp>
      <p:sp>
        <p:nvSpPr>
          <p:cNvPr id="2" name="Title 1"/>
          <p:cNvSpPr>
            <a:spLocks noGrp="1"/>
          </p:cNvSpPr>
          <p:nvPr>
            <p:ph type="ctrTitle"/>
          </p:nvPr>
        </p:nvSpPr>
        <p:spPr>
          <a:xfrm>
            <a:off x="351368" y="1811008"/>
            <a:ext cx="6688061" cy="1317189"/>
          </a:xfrm>
        </p:spPr>
        <p:txBody>
          <a:bodyPr anchor="b">
            <a:normAutofit/>
          </a:bodyPr>
          <a:lstStyle>
            <a:lvl1pPr algn="ctr">
              <a:lnSpc>
                <a:spcPct val="100000"/>
              </a:lnSpc>
              <a:defRPr sz="4000" b="0" i="0">
                <a:solidFill>
                  <a:schemeClr val="accent1">
                    <a:lumMod val="7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351368" y="3293297"/>
            <a:ext cx="6688061" cy="701651"/>
          </a:xfrm>
        </p:spPr>
        <p:txBody>
          <a:bodyPr>
            <a:normAutofit/>
          </a:bodyPr>
          <a:lstStyle>
            <a:lvl1pPr marL="0" indent="0" algn="ctr">
              <a:buNone/>
              <a:defRPr sz="20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Tree>
    <p:extLst>
      <p:ext uri="{BB962C8B-B14F-4D97-AF65-F5344CB8AC3E}">
        <p14:creationId xmlns:p14="http://schemas.microsoft.com/office/powerpoint/2010/main" val="611358950"/>
      </p:ext>
    </p:extLst>
  </p:cSld>
  <p:clrMapOvr>
    <a:masterClrMapping/>
  </p:clrMapOvr>
  <p:extLst mod="1">
    <p:ext uri="{DCECCB84-F9BA-43D5-87BE-67443E8EF086}">
      <p15:sldGuideLst xmlns:p15="http://schemas.microsoft.com/office/powerpoint/2012/main">
        <p15:guide id="0" orient="horz" pos="2160">
          <p15:clr>
            <a:srgbClr val="FBAE40"/>
          </p15:clr>
        </p15:guide>
        <p15:guide id="1"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1AC2CAD-C3A7-47F5-8028-E8C2182EF165}" type="datetime1">
              <a:rPr lang="zh-CN" altLang="en-US" smtClean="0"/>
              <a:t>2016/10/7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154828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C35DF0B-4BB3-4DBB-858E-1CBC9544CB38}" type="datetime1">
              <a:rPr lang="zh-CN" altLang="en-US" smtClean="0"/>
              <a:t>2016/10/7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396105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p:txBody>
      </p:sp>
      <p:sp>
        <p:nvSpPr>
          <p:cNvPr id="6" name="Slide Number Placeholder 5"/>
          <p:cNvSpPr>
            <a:spLocks noGrp="1"/>
          </p:cNvSpPr>
          <p:nvPr>
            <p:ph type="sldNum" sz="quarter" idx="12"/>
          </p:nvPr>
        </p:nvSpPr>
        <p:spPr>
          <a:xfrm>
            <a:off x="0" y="6445045"/>
            <a:ext cx="516194" cy="412955"/>
          </a:xfrm>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135450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2786745"/>
            <a:ext cx="10515600" cy="1070339"/>
          </a:xfrm>
        </p:spPr>
        <p:txBody>
          <a:bodyPr anchor="b"/>
          <a:lstStyle>
            <a:lvl1pPr>
              <a:defRPr sz="3600">
                <a:solidFill>
                  <a:schemeClr val="accent1">
                    <a:lumMod val="7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3884069"/>
            <a:ext cx="10515600" cy="611731"/>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6" name="Slide Number Placeholder 5"/>
          <p:cNvSpPr>
            <a:spLocks noGrp="1"/>
          </p:cNvSpPr>
          <p:nvPr>
            <p:ph type="sldNum" sz="quarter" idx="12"/>
          </p:nvPr>
        </p:nvSpPr>
        <p:spPr>
          <a:xfrm>
            <a:off x="0" y="6492875"/>
            <a:ext cx="368710" cy="365125"/>
          </a:xfrm>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400860586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Slide Number Placeholder 6"/>
          <p:cNvSpPr>
            <a:spLocks noGrp="1"/>
          </p:cNvSpPr>
          <p:nvPr>
            <p:ph type="sldNum" sz="quarter" idx="12"/>
          </p:nvPr>
        </p:nvSpPr>
        <p:spPr>
          <a:xfrm>
            <a:off x="14749" y="6477926"/>
            <a:ext cx="427703" cy="365125"/>
          </a:xfrm>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80769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solidFill>
                  <a:schemeClr val="tx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9" name="Slide Number Placeholder 8"/>
          <p:cNvSpPr>
            <a:spLocks noGrp="1"/>
          </p:cNvSpPr>
          <p:nvPr>
            <p:ph type="sldNum" sz="quarter" idx="12"/>
          </p:nvPr>
        </p:nvSpPr>
        <p:spPr>
          <a:xfrm>
            <a:off x="88495" y="6463177"/>
            <a:ext cx="484239" cy="365125"/>
          </a:xfrm>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353854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zh-CN" altLang="en-US"/>
              <a:t>单击此处编辑母版标题样式</a:t>
            </a:r>
            <a:endParaRPr lang="en-US" dirty="0"/>
          </a:p>
        </p:txBody>
      </p:sp>
      <p:sp>
        <p:nvSpPr>
          <p:cNvPr id="5" name="Slide Number Placeholder 4"/>
          <p:cNvSpPr>
            <a:spLocks noGrp="1"/>
          </p:cNvSpPr>
          <p:nvPr>
            <p:ph type="sldNum" sz="quarter" idx="12"/>
          </p:nvPr>
        </p:nvSpPr>
        <p:spPr>
          <a:xfrm>
            <a:off x="0" y="6492875"/>
            <a:ext cx="442452" cy="365125"/>
          </a:xfrm>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278790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8" name="矩形 7"/>
          <p:cNvSpPr/>
          <p:nvPr/>
        </p:nvSpPr>
        <p:spPr>
          <a:xfrm>
            <a:off x="-4869" y="-19101"/>
            <a:ext cx="12196869" cy="6877101"/>
          </a:xfrm>
          <a:prstGeom prst="rect">
            <a:avLst/>
          </a:prstGeom>
          <a:solidFill>
            <a:srgbClr val="F4E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Date Placeholder 1"/>
          <p:cNvSpPr>
            <a:spLocks noGrp="1"/>
          </p:cNvSpPr>
          <p:nvPr>
            <p:ph type="dt" sz="half" idx="10"/>
          </p:nvPr>
        </p:nvSpPr>
        <p:spPr/>
        <p:txBody>
          <a:bodyPr/>
          <a:lstStyle/>
          <a:p>
            <a:fld id="{527B9267-49CB-4C02-BE37-BE6A9E6E717C}" type="datetime1">
              <a:rPr lang="zh-CN" altLang="en-US" smtClean="0"/>
              <a:t>2016/10/7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942CA2C-757D-4498-8019-7245C50B2FEA}" type="slidenum">
              <a:rPr lang="zh-CN" altLang="en-US" smtClean="0"/>
              <a:t>‹#›</a:t>
            </a:fld>
            <a:endParaRPr lang="zh-CN" altLang="en-US"/>
          </a:p>
        </p:txBody>
      </p:sp>
      <p:sp>
        <p:nvSpPr>
          <p:cNvPr id="7" name="Slide Number Placeholder 5"/>
          <p:cNvSpPr txBox="1">
            <a:spLocks/>
          </p:cNvSpPr>
          <p:nvPr/>
        </p:nvSpPr>
        <p:spPr>
          <a:xfrm>
            <a:off x="8763000" y="6508754"/>
            <a:ext cx="2743200" cy="365125"/>
          </a:xfrm>
          <a:prstGeom prst="rect">
            <a:avLst/>
          </a:prstGeom>
        </p:spPr>
        <p:txBody>
          <a:bodyPr vert="horz" lIns="68580" tIns="34290" rIns="68580" bIns="34290" rtlCol="0" anchor="ctr"/>
          <a:lstStyle>
            <a:defPPr>
              <a:defRPr lang="zh-CN"/>
            </a:defPPr>
            <a:lvl1pPr marL="0" algn="r" defTabSz="1219170" rtl="0" eaLnBrk="1" latinLnBrk="0" hangingPunct="1">
              <a:defRPr sz="1200" kern="1200">
                <a:solidFill>
                  <a:schemeClr val="bg1">
                    <a:lumMod val="6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EF906490-237C-474C-BA2E-D98840BC1F8F}" type="slidenum">
              <a:rPr lang="zh-CN" altLang="en-US" sz="900" smtClean="0"/>
              <a:pPr/>
              <a:t>‹#›</a:t>
            </a:fld>
            <a:endParaRPr lang="zh-CN" altLang="en-US" sz="900"/>
          </a:p>
        </p:txBody>
      </p:sp>
    </p:spTree>
    <p:extLst>
      <p:ext uri="{BB962C8B-B14F-4D97-AF65-F5344CB8AC3E}">
        <p14:creationId xmlns:p14="http://schemas.microsoft.com/office/powerpoint/2010/main" val="30339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22356D0-6553-4FC7-A155-82775CDEA608}" type="datetime1">
              <a:rPr lang="zh-CN" altLang="en-US" smtClean="0"/>
              <a:t>2016/10/7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169422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7D03B2A4-0C90-4916-83A0-CF79BC25AF4F}" type="datetime1">
              <a:rPr lang="zh-CN" altLang="en-US" smtClean="0"/>
              <a:t>2016/10/7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42CA2C-757D-4498-8019-7245C50B2FEA}" type="slidenum">
              <a:rPr lang="zh-CN" altLang="en-US" smtClean="0"/>
              <a:t>‹#›</a:t>
            </a:fld>
            <a:endParaRPr lang="zh-CN" altLang="en-US"/>
          </a:p>
        </p:txBody>
      </p:sp>
    </p:spTree>
    <p:extLst>
      <p:ext uri="{BB962C8B-B14F-4D97-AF65-F5344CB8AC3E}">
        <p14:creationId xmlns:p14="http://schemas.microsoft.com/office/powerpoint/2010/main" val="303746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p:nvGrpSpPr>
        <p:grpSpPr>
          <a:xfrm>
            <a:off x="0" y="-19101"/>
            <a:ext cx="12192000" cy="6881456"/>
            <a:chOff x="0" y="-19101"/>
            <a:chExt cx="12192000" cy="6881456"/>
          </a:xfrm>
        </p:grpSpPr>
        <p:pic>
          <p:nvPicPr>
            <p:cNvPr id="11" name="图片 10"/>
            <p:cNvPicPr>
              <a:picLocks noChangeAspect="1"/>
            </p:cNvPicPr>
            <p:nvPr/>
          </p:nvPicPr>
          <p:blipFill rotWithShape="1">
            <a:blip r:embed="rId13">
              <a:extLst>
                <a:ext uri="{28A0092B-C50C-407E-A947-70E740481C1C}">
                  <a14:useLocalDpi xmlns:a14="http://schemas.microsoft.com/office/drawing/2010/main" val="0"/>
                </a:ext>
              </a:extLst>
            </a:blip>
            <a:srcRect l="284" t="561" r="472" b="438"/>
            <a:stretch/>
          </p:blipFill>
          <p:spPr>
            <a:xfrm>
              <a:off x="2481943" y="-19101"/>
              <a:ext cx="9710057" cy="6881456"/>
            </a:xfrm>
            <a:prstGeom prst="rect">
              <a:avLst/>
            </a:prstGeom>
          </p:spPr>
        </p:pic>
        <p:sp>
          <p:nvSpPr>
            <p:cNvPr id="8" name="矩形 7"/>
            <p:cNvSpPr/>
            <p:nvPr userDrawn="1"/>
          </p:nvSpPr>
          <p:spPr>
            <a:xfrm>
              <a:off x="0" y="0"/>
              <a:ext cx="3581400" cy="6858000"/>
            </a:xfrm>
            <a:prstGeom prst="rect">
              <a:avLst/>
            </a:prstGeom>
            <a:solidFill>
              <a:srgbClr val="F4E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 Placeholder 2"/>
          <p:cNvSpPr>
            <a:spLocks noGrp="1"/>
          </p:cNvSpPr>
          <p:nvPr>
            <p:ph type="body" idx="1"/>
          </p:nvPr>
        </p:nvSpPr>
        <p:spPr>
          <a:xfrm>
            <a:off x="754747" y="1054773"/>
            <a:ext cx="9535882" cy="4962851"/>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bg1">
                    <a:lumMod val="65000"/>
                  </a:schemeClr>
                </a:solidFill>
              </a:defRPr>
            </a:lvl1pPr>
          </a:lstStyle>
          <a:p>
            <a:fld id="{E76744B7-FEB8-4CEA-8002-BD9B25FECEA3}" type="datetime1">
              <a:rPr lang="zh-CN" altLang="en-US" smtClean="0"/>
              <a:t>2016/10/7</a:t>
            </a:fld>
            <a:endParaRPr lang="zh-CN" alt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0942CA2C-757D-4498-8019-7245C50B2FEA}" type="slidenum">
              <a:rPr lang="zh-CN" altLang="en-US" smtClean="0"/>
              <a:t>‹#›</a:t>
            </a:fld>
            <a:endParaRPr lang="zh-CN" altLang="en-US"/>
          </a:p>
        </p:txBody>
      </p:sp>
      <p:sp>
        <p:nvSpPr>
          <p:cNvPr id="2" name="Title Placeholder 1"/>
          <p:cNvSpPr>
            <a:spLocks noGrp="1"/>
          </p:cNvSpPr>
          <p:nvPr>
            <p:ph type="title"/>
          </p:nvPr>
        </p:nvSpPr>
        <p:spPr>
          <a:xfrm>
            <a:off x="754749" y="189362"/>
            <a:ext cx="9647232" cy="676051"/>
          </a:xfrm>
          <a:prstGeom prst="rect">
            <a:avLst/>
          </a:prstGeom>
        </p:spPr>
        <p:txBody>
          <a:bodyPr vert="horz" lIns="91440" tIns="45720" rIns="91440" bIns="45720" rtlCol="0" anchor="b">
            <a:noAutofit/>
          </a:bodyPr>
          <a:lstStyle/>
          <a:p>
            <a:r>
              <a:rPr lang="zh-CN" altLang="en-US" dirty="0"/>
              <a:t>单击此处编辑母版标题样式</a:t>
            </a:r>
            <a:endParaRPr lang="en-US" dirty="0"/>
          </a:p>
        </p:txBody>
      </p:sp>
    </p:spTree>
    <p:extLst>
      <p:ext uri="{BB962C8B-B14F-4D97-AF65-F5344CB8AC3E}">
        <p14:creationId xmlns:p14="http://schemas.microsoft.com/office/powerpoint/2010/main" val="161472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slideLayout" Target="../slideLayouts/slideLayout7.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slide" Target="slide8.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slideLayout" Target="../slideLayouts/slideLayout2.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 Target="slide23.xml"/><Relationship Id="rId2" Type="http://schemas.openxmlformats.org/officeDocument/2006/relationships/tags" Target="../tags/tag3.xml"/><Relationship Id="rId16" Type="http://schemas.openxmlformats.org/officeDocument/2006/relationships/slide" Target="slide1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 Target="slide8.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slideLayout" Target="../slideLayouts/slideLayout7.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2" Type="http://schemas.openxmlformats.org/officeDocument/2006/relationships/tags" Target="../tags/tag74.xml"/><Relationship Id="rId16" Type="http://schemas.openxmlformats.org/officeDocument/2006/relationships/slide" Target="slide13.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slide" Target="slide8.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slide" Target="slide3.xml"/></Relationships>
</file>

<file path=ppt/slides/_rels/slide24.xml.rels><?xml version="1.0" encoding="UTF-8" standalone="yes"?>
<Relationships xmlns="http://schemas.openxmlformats.org/package/2006/relationships"><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tags" Target="../tags/tag110.xml"/><Relationship Id="rId39" Type="http://schemas.openxmlformats.org/officeDocument/2006/relationships/notesSlide" Target="../notesSlides/notesSlide7.xml"/><Relationship Id="rId21" Type="http://schemas.openxmlformats.org/officeDocument/2006/relationships/tags" Target="../tags/tag105.xml"/><Relationship Id="rId34" Type="http://schemas.openxmlformats.org/officeDocument/2006/relationships/tags" Target="../tags/tag118.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tags" Target="../tags/tag109.xml"/><Relationship Id="rId33" Type="http://schemas.openxmlformats.org/officeDocument/2006/relationships/tags" Target="../tags/tag117.xml"/><Relationship Id="rId38" Type="http://schemas.openxmlformats.org/officeDocument/2006/relationships/slideLayout" Target="../slideLayouts/slideLayout6.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29" Type="http://schemas.openxmlformats.org/officeDocument/2006/relationships/tags" Target="../tags/tag113.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tags" Target="../tags/tag108.xml"/><Relationship Id="rId32" Type="http://schemas.openxmlformats.org/officeDocument/2006/relationships/tags" Target="../tags/tag116.xml"/><Relationship Id="rId37" Type="http://schemas.openxmlformats.org/officeDocument/2006/relationships/tags" Target="../tags/tag121.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tags" Target="../tags/tag107.xml"/><Relationship Id="rId28" Type="http://schemas.openxmlformats.org/officeDocument/2006/relationships/tags" Target="../tags/tag112.xml"/><Relationship Id="rId36" Type="http://schemas.openxmlformats.org/officeDocument/2006/relationships/tags" Target="../tags/tag120.xml"/><Relationship Id="rId10" Type="http://schemas.openxmlformats.org/officeDocument/2006/relationships/tags" Target="../tags/tag94.xml"/><Relationship Id="rId19" Type="http://schemas.openxmlformats.org/officeDocument/2006/relationships/tags" Target="../tags/tag103.xml"/><Relationship Id="rId31" Type="http://schemas.openxmlformats.org/officeDocument/2006/relationships/tags" Target="../tags/tag115.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 Id="rId27" Type="http://schemas.openxmlformats.org/officeDocument/2006/relationships/tags" Target="../tags/tag111.xml"/><Relationship Id="rId30" Type="http://schemas.openxmlformats.org/officeDocument/2006/relationships/tags" Target="../tags/tag114.xml"/><Relationship Id="rId35" Type="http://schemas.openxmlformats.org/officeDocument/2006/relationships/tags" Target="../tags/tag119.xml"/><Relationship Id="rId8" Type="http://schemas.openxmlformats.org/officeDocument/2006/relationships/tags" Target="../tags/tag92.xml"/><Relationship Id="rId3" Type="http://schemas.openxmlformats.org/officeDocument/2006/relationships/tags" Target="../tags/tag87.xml"/></Relationships>
</file>

<file path=ppt/slides/_rels/slide25.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tags" Target="../tags/tag124.xml"/><Relationship Id="rId21" Type="http://schemas.openxmlformats.org/officeDocument/2006/relationships/notesSlide" Target="../notesSlides/notesSlide8.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slideLayout" Target="../slideLayouts/slideLayout6.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2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6" Type="http://schemas.openxmlformats.org/officeDocument/2006/relationships/notesSlide" Target="../notesSlides/notesSlide9.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6.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slideLayout" Target="../slideLayouts/slideLayout7.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tags" Target="../tags/tag171.xml"/><Relationship Id="rId10" Type="http://schemas.openxmlformats.org/officeDocument/2006/relationships/tags" Target="../tags/tag166.xml"/><Relationship Id="rId19" Type="http://schemas.openxmlformats.org/officeDocument/2006/relationships/tags" Target="../tags/tag175.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7.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slideLayout" Target="../slideLayouts/slideLayout7.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5248" y="485154"/>
            <a:ext cx="9722272" cy="2068993"/>
          </a:xfrm>
        </p:spPr>
        <p:txBody>
          <a:bodyPr>
            <a:noAutofit/>
          </a:bodyPr>
          <a:lstStyle/>
          <a:p>
            <a:pPr algn="l"/>
            <a:r>
              <a:rPr lang="en-US" altLang="zh-CN" b="1" dirty="0"/>
              <a:t>Design-Based Research</a:t>
            </a:r>
            <a:br>
              <a:rPr lang="en-US" altLang="zh-CN" b="1" dirty="0"/>
            </a:br>
            <a:r>
              <a:rPr lang="en-US" altLang="zh-CN" b="1" dirty="0"/>
              <a:t>——</a:t>
            </a:r>
            <a:r>
              <a:rPr lang="en-US" altLang="zh-CN" sz="2800" b="1" dirty="0">
                <a:solidFill>
                  <a:schemeClr val="tx1">
                    <a:lumMod val="50000"/>
                  </a:schemeClr>
                </a:solidFill>
              </a:rPr>
              <a:t>A Methodological Toolkit for Engineering Change</a:t>
            </a:r>
            <a:endParaRPr lang="zh-CN" altLang="en-US" dirty="0"/>
          </a:p>
        </p:txBody>
      </p:sp>
      <p:sp>
        <p:nvSpPr>
          <p:cNvPr id="3" name="副标题 2"/>
          <p:cNvSpPr>
            <a:spLocks noGrp="1"/>
          </p:cNvSpPr>
          <p:nvPr>
            <p:ph type="subTitle" idx="1"/>
          </p:nvPr>
        </p:nvSpPr>
        <p:spPr>
          <a:xfrm>
            <a:off x="915248" y="2901774"/>
            <a:ext cx="5867400" cy="1084591"/>
          </a:xfrm>
        </p:spPr>
        <p:txBody>
          <a:bodyPr>
            <a:normAutofit/>
          </a:bodyPr>
          <a:lstStyle/>
          <a:p>
            <a:pPr algn="l"/>
            <a:r>
              <a:rPr lang="zh-CN" altLang="en-US" sz="2400" b="1" dirty="0">
                <a:solidFill>
                  <a:schemeClr val="accent1">
                    <a:lumMod val="75000"/>
                  </a:schemeClr>
                </a:solidFill>
              </a:rPr>
              <a:t>基于设计的研究</a:t>
            </a:r>
            <a:endParaRPr lang="en-US" altLang="zh-CN" sz="2400" b="1" dirty="0">
              <a:solidFill>
                <a:schemeClr val="accent1">
                  <a:lumMod val="75000"/>
                </a:schemeClr>
              </a:solidFill>
            </a:endParaRPr>
          </a:p>
          <a:p>
            <a:pPr algn="l"/>
            <a:r>
              <a:rPr lang="en-US" altLang="zh-CN" sz="2400" dirty="0">
                <a:solidFill>
                  <a:schemeClr val="tx1">
                    <a:lumMod val="50000"/>
                  </a:schemeClr>
                </a:solidFill>
              </a:rPr>
              <a:t>——</a:t>
            </a:r>
            <a:r>
              <a:rPr lang="zh-CN" altLang="en-US" sz="2400" dirty="0">
                <a:solidFill>
                  <a:schemeClr val="tx1">
                    <a:lumMod val="50000"/>
                  </a:schemeClr>
                </a:solidFill>
              </a:rPr>
              <a:t>工程变革的方法论工具集</a:t>
            </a:r>
            <a:endParaRPr lang="en-US" altLang="zh-CN" sz="2400" dirty="0">
              <a:solidFill>
                <a:schemeClr val="tx1">
                  <a:lumMod val="50000"/>
                </a:schemeClr>
              </a:solidFill>
            </a:endParaRPr>
          </a:p>
        </p:txBody>
      </p:sp>
      <p:sp>
        <p:nvSpPr>
          <p:cNvPr id="4" name="矩形 3"/>
          <p:cNvSpPr/>
          <p:nvPr/>
        </p:nvSpPr>
        <p:spPr>
          <a:xfrm>
            <a:off x="915248" y="4189214"/>
            <a:ext cx="4828781" cy="707886"/>
          </a:xfrm>
          <a:prstGeom prst="rect">
            <a:avLst/>
          </a:prstGeom>
        </p:spPr>
        <p:txBody>
          <a:bodyPr wrap="square">
            <a:spAutoFit/>
          </a:bodyPr>
          <a:lstStyle/>
          <a:p>
            <a:r>
              <a:rPr lang="en-US" altLang="zh-CN" sz="2000" dirty="0">
                <a:solidFill>
                  <a:schemeClr val="tx1">
                    <a:lumMod val="50000"/>
                  </a:schemeClr>
                </a:solidFill>
              </a:rPr>
              <a:t>Author</a:t>
            </a:r>
            <a:r>
              <a:rPr lang="zh-CN" altLang="en-US" sz="2000" dirty="0">
                <a:solidFill>
                  <a:schemeClr val="tx1">
                    <a:lumMod val="50000"/>
                  </a:schemeClr>
                </a:solidFill>
              </a:rPr>
              <a:t>：萨沙 </a:t>
            </a:r>
            <a:r>
              <a:rPr lang="zh-CN" altLang="en-US" sz="800" baseline="30000" dirty="0">
                <a:solidFill>
                  <a:schemeClr val="tx1">
                    <a:lumMod val="50000"/>
                  </a:schemeClr>
                </a:solidFill>
              </a:rPr>
              <a:t>●</a:t>
            </a:r>
            <a:r>
              <a:rPr lang="zh-CN" altLang="en-US" sz="2000" dirty="0">
                <a:solidFill>
                  <a:schemeClr val="tx1">
                    <a:lumMod val="50000"/>
                  </a:schemeClr>
                </a:solidFill>
              </a:rPr>
              <a:t> 巴拉布</a:t>
            </a:r>
            <a:endParaRPr lang="en-US" altLang="zh-CN" sz="2000" dirty="0">
              <a:solidFill>
                <a:schemeClr val="tx1">
                  <a:lumMod val="50000"/>
                </a:schemeClr>
              </a:solidFill>
            </a:endParaRPr>
          </a:p>
          <a:p>
            <a:r>
              <a:rPr lang="en-US" altLang="zh-CN" sz="2000" dirty="0">
                <a:solidFill>
                  <a:schemeClr val="tx1">
                    <a:lumMod val="50000"/>
                  </a:schemeClr>
                </a:solidFill>
              </a:rPr>
              <a:t>Reporter</a:t>
            </a:r>
            <a:r>
              <a:rPr lang="zh-CN" altLang="en-US" sz="2000" dirty="0">
                <a:solidFill>
                  <a:schemeClr val="tx1">
                    <a:lumMod val="50000"/>
                  </a:schemeClr>
                </a:solidFill>
              </a:rPr>
              <a:t>：徐刘杰</a:t>
            </a:r>
          </a:p>
        </p:txBody>
      </p:sp>
      <p:cxnSp>
        <p:nvCxnSpPr>
          <p:cNvPr id="6" name="直接连接符 5"/>
          <p:cNvCxnSpPr/>
          <p:nvPr/>
        </p:nvCxnSpPr>
        <p:spPr>
          <a:xfrm>
            <a:off x="45720" y="2636520"/>
            <a:ext cx="88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1633440" y="3157440"/>
            <a:ext cx="43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0942CA2C-757D-4498-8019-7245C50B2FEA}" type="slidenum">
              <a:rPr lang="zh-CN" altLang="en-US" smtClean="0"/>
              <a:t>1</a:t>
            </a:fld>
            <a:endParaRPr lang="zh-CN" altLang="en-US"/>
          </a:p>
        </p:txBody>
      </p:sp>
    </p:spTree>
    <p:extLst>
      <p:ext uri="{BB962C8B-B14F-4D97-AF65-F5344CB8AC3E}">
        <p14:creationId xmlns:p14="http://schemas.microsoft.com/office/powerpoint/2010/main" val="306932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定义基于设计的研究</a:t>
            </a:r>
          </a:p>
        </p:txBody>
      </p:sp>
      <p:sp>
        <p:nvSpPr>
          <p:cNvPr id="3" name="内容占位符 2"/>
          <p:cNvSpPr>
            <a:spLocks noGrp="1"/>
          </p:cNvSpPr>
          <p:nvPr>
            <p:ph idx="1"/>
          </p:nvPr>
        </p:nvSpPr>
        <p:spPr>
          <a:xfrm>
            <a:off x="754746" y="1054773"/>
            <a:ext cx="10001077" cy="759959"/>
          </a:xfrm>
        </p:spPr>
        <p:txBody>
          <a:bodyPr>
            <a:normAutofit/>
          </a:bodyPr>
          <a:lstStyle/>
          <a:p>
            <a:pPr>
              <a:lnSpc>
                <a:spcPct val="150000"/>
              </a:lnSpc>
            </a:pPr>
            <a:r>
              <a:rPr lang="zh-CN" altLang="en-US" dirty="0">
                <a:latin typeface="宋体" panose="02010600030101010101" pitchFamily="2" charset="-122"/>
                <a:ea typeface="宋体" panose="02010600030101010101" pitchFamily="2" charset="-122"/>
              </a:rPr>
              <a:t>基于设计的研究的核心要素：设计、理论、问题、自然情境</a:t>
            </a:r>
            <a:endParaRPr lang="en-US" altLang="zh-CN"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2821680" y="1814732"/>
            <a:ext cx="6209524" cy="4466667"/>
          </a:xfrm>
          <a:prstGeom prst="rect">
            <a:avLst/>
          </a:prstGeom>
        </p:spPr>
      </p:pic>
      <p:sp>
        <p:nvSpPr>
          <p:cNvPr id="5" name="灯片编号占位符 4"/>
          <p:cNvSpPr>
            <a:spLocks noGrp="1"/>
          </p:cNvSpPr>
          <p:nvPr>
            <p:ph type="sldNum" sz="quarter" idx="12"/>
          </p:nvPr>
        </p:nvSpPr>
        <p:spPr/>
        <p:txBody>
          <a:bodyPr/>
          <a:lstStyle/>
          <a:p>
            <a:fld id="{0942CA2C-757D-4498-8019-7245C50B2FEA}" type="slidenum">
              <a:rPr lang="zh-CN" altLang="en-US" smtClean="0"/>
              <a:t>10</a:t>
            </a:fld>
            <a:endParaRPr lang="zh-CN" altLang="en-US"/>
          </a:p>
        </p:txBody>
      </p:sp>
    </p:spTree>
    <p:extLst>
      <p:ext uri="{BB962C8B-B14F-4D97-AF65-F5344CB8AC3E}">
        <p14:creationId xmlns:p14="http://schemas.microsoft.com/office/powerpoint/2010/main" val="50097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定义基于设计的研究</a:t>
            </a:r>
          </a:p>
        </p:txBody>
      </p:sp>
      <p:sp>
        <p:nvSpPr>
          <p:cNvPr id="3" name="内容占位符 2"/>
          <p:cNvSpPr>
            <a:spLocks noGrp="1"/>
          </p:cNvSpPr>
          <p:nvPr>
            <p:ph idx="1"/>
          </p:nvPr>
        </p:nvSpPr>
        <p:spPr>
          <a:xfrm>
            <a:off x="754746" y="1054773"/>
            <a:ext cx="10001077" cy="759959"/>
          </a:xfrm>
        </p:spPr>
        <p:txBody>
          <a:bodyPr>
            <a:normAutofit/>
          </a:bodyPr>
          <a:lstStyle/>
          <a:p>
            <a:pPr>
              <a:lnSpc>
                <a:spcPct val="150000"/>
              </a:lnSpc>
            </a:pPr>
            <a:r>
              <a:rPr lang="zh-CN" altLang="en-US" dirty="0">
                <a:latin typeface="宋体" panose="02010600030101010101" pitchFamily="2" charset="-122"/>
                <a:ea typeface="宋体" panose="02010600030101010101" pitchFamily="2" charset="-122"/>
              </a:rPr>
              <a:t>基于设计的研究的特征</a:t>
            </a:r>
            <a:endParaRPr lang="en-US" altLang="zh-CN" dirty="0">
              <a:latin typeface="宋体" panose="02010600030101010101" pitchFamily="2" charset="-122"/>
              <a:ea typeface="宋体" panose="02010600030101010101" pitchFamily="2" charset="-122"/>
            </a:endParaRPr>
          </a:p>
        </p:txBody>
      </p:sp>
      <p:sp>
        <p:nvSpPr>
          <p:cNvPr id="5" name="矩形 4"/>
          <p:cNvSpPr/>
          <p:nvPr/>
        </p:nvSpPr>
        <p:spPr>
          <a:xfrm>
            <a:off x="1348280" y="2003312"/>
            <a:ext cx="2141680" cy="646331"/>
          </a:xfrm>
          <a:prstGeom prst="rect">
            <a:avLst/>
          </a:prstGeom>
        </p:spPr>
        <p:txBody>
          <a:bodyPr wrap="square">
            <a:spAutoFit/>
          </a:bodyPr>
          <a:lstStyle/>
          <a:p>
            <a:pPr>
              <a:lnSpc>
                <a:spcPct val="150000"/>
              </a:lnSpc>
            </a:pPr>
            <a:r>
              <a:rPr lang="zh-CN" altLang="en-US" sz="2400" dirty="0">
                <a:latin typeface="宋体" panose="02010600030101010101" pitchFamily="2" charset="-122"/>
                <a:ea typeface="宋体" panose="02010600030101010101" pitchFamily="2" charset="-122"/>
              </a:rPr>
              <a:t>关注过程的</a:t>
            </a:r>
          </a:p>
        </p:txBody>
      </p:sp>
      <p:sp>
        <p:nvSpPr>
          <p:cNvPr id="6" name="MH_Title_1"/>
          <p:cNvSpPr/>
          <p:nvPr/>
        </p:nvSpPr>
        <p:spPr>
          <a:xfrm>
            <a:off x="4805362" y="2622550"/>
            <a:ext cx="2589212" cy="2589213"/>
          </a:xfrm>
          <a:prstGeom prst="ellipse">
            <a:avLst/>
          </a:prstGeom>
          <a:noFill/>
          <a:ln w="762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anchor="b" anchorCtr="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2000" dirty="0">
                <a:solidFill>
                  <a:schemeClr val="tx1"/>
                </a:solidFill>
              </a:rPr>
              <a:t>DBR</a:t>
            </a:r>
            <a:r>
              <a:rPr lang="zh-CN" altLang="en-US" sz="2000" dirty="0">
                <a:solidFill>
                  <a:schemeClr val="tx1"/>
                </a:solidFill>
              </a:rPr>
              <a:t>的特征</a:t>
            </a:r>
          </a:p>
        </p:txBody>
      </p:sp>
      <p:sp>
        <p:nvSpPr>
          <p:cNvPr id="7" name="MH_SubTitle_2"/>
          <p:cNvSpPr/>
          <p:nvPr/>
        </p:nvSpPr>
        <p:spPr>
          <a:xfrm>
            <a:off x="4278312" y="1646237"/>
            <a:ext cx="1714500" cy="1973262"/>
          </a:xfrm>
          <a:custGeom>
            <a:avLst/>
            <a:gdLst>
              <a:gd name="connsiteX0" fmla="*/ 1710175 w 1714090"/>
              <a:gd name="connsiteY0" fmla="*/ 0 h 1972478"/>
              <a:gd name="connsiteX1" fmla="*/ 1714090 w 1714090"/>
              <a:gd name="connsiteY1" fmla="*/ 1972478 h 1972478"/>
              <a:gd name="connsiteX2" fmla="*/ 0 w 1714090"/>
              <a:gd name="connsiteY2" fmla="*/ 982847 h 1972478"/>
            </a:gdLst>
            <a:ahLst/>
            <a:cxnLst>
              <a:cxn ang="0">
                <a:pos x="connsiteX0" y="connsiteY0"/>
              </a:cxn>
              <a:cxn ang="0">
                <a:pos x="connsiteX1" y="connsiteY1"/>
              </a:cxn>
              <a:cxn ang="0">
                <a:pos x="connsiteX2" y="connsiteY2"/>
              </a:cxn>
            </a:cxnLst>
            <a:rect l="l" t="t" r="r" b="b"/>
            <a:pathLst>
              <a:path w="1714090" h="1972478">
                <a:moveTo>
                  <a:pt x="1710175" y="0"/>
                </a:moveTo>
                <a:lnTo>
                  <a:pt x="1714090" y="1972478"/>
                </a:lnTo>
                <a:lnTo>
                  <a:pt x="0" y="9828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zh-CN" sz="2400" dirty="0">
                <a:latin typeface="宋体" panose="02010600030101010101" pitchFamily="2" charset="-122"/>
                <a:ea typeface="宋体" panose="02010600030101010101" pitchFamily="2" charset="-122"/>
              </a:rPr>
              <a:t>理论导向性</a:t>
            </a:r>
            <a:endParaRPr lang="zh-CN" altLang="en-US" sz="2400" dirty="0">
              <a:solidFill>
                <a:srgbClr val="FFFFFF"/>
              </a:solidFill>
              <a:latin typeface="宋体" panose="02010600030101010101" pitchFamily="2" charset="-122"/>
              <a:ea typeface="宋体" panose="02010600030101010101" pitchFamily="2" charset="-122"/>
            </a:endParaRPr>
          </a:p>
        </p:txBody>
      </p:sp>
      <p:sp>
        <p:nvSpPr>
          <p:cNvPr id="8" name="MH_SubTitle_4"/>
          <p:cNvSpPr/>
          <p:nvPr/>
        </p:nvSpPr>
        <p:spPr>
          <a:xfrm>
            <a:off x="6197600" y="2895600"/>
            <a:ext cx="1712913" cy="1971675"/>
          </a:xfrm>
          <a:custGeom>
            <a:avLst/>
            <a:gdLst>
              <a:gd name="connsiteX0" fmla="*/ 1710174 w 1714090"/>
              <a:gd name="connsiteY0" fmla="*/ 0 h 1972478"/>
              <a:gd name="connsiteX1" fmla="*/ 1714090 w 1714090"/>
              <a:gd name="connsiteY1" fmla="*/ 1972478 h 1972478"/>
              <a:gd name="connsiteX2" fmla="*/ 0 w 1714090"/>
              <a:gd name="connsiteY2" fmla="*/ 982848 h 1972478"/>
            </a:gdLst>
            <a:ahLst/>
            <a:cxnLst>
              <a:cxn ang="0">
                <a:pos x="connsiteX0" y="connsiteY0"/>
              </a:cxn>
              <a:cxn ang="0">
                <a:pos x="connsiteX1" y="connsiteY1"/>
              </a:cxn>
              <a:cxn ang="0">
                <a:pos x="connsiteX2" y="connsiteY2"/>
              </a:cxn>
            </a:cxnLst>
            <a:rect l="l" t="t" r="r" b="b"/>
            <a:pathLst>
              <a:path w="1714090" h="1972478">
                <a:moveTo>
                  <a:pt x="1710174" y="0"/>
                </a:moveTo>
                <a:lnTo>
                  <a:pt x="1714090" y="1972478"/>
                </a:lnTo>
                <a:lnTo>
                  <a:pt x="0" y="9828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zh-CN" sz="2400" dirty="0">
                <a:latin typeface="宋体" panose="02010600030101010101" pitchFamily="2" charset="-122"/>
                <a:ea typeface="宋体" panose="02010600030101010101" pitchFamily="2" charset="-122"/>
              </a:rPr>
              <a:t>整合性</a:t>
            </a:r>
            <a:endParaRPr lang="zh-CN" altLang="en-US" sz="2400" dirty="0">
              <a:latin typeface="宋体" panose="02010600030101010101" pitchFamily="2" charset="-122"/>
              <a:ea typeface="宋体" panose="02010600030101010101" pitchFamily="2" charset="-122"/>
            </a:endParaRPr>
          </a:p>
        </p:txBody>
      </p:sp>
      <p:sp>
        <p:nvSpPr>
          <p:cNvPr id="9" name="MH_SubTitle_1"/>
          <p:cNvSpPr/>
          <p:nvPr/>
        </p:nvSpPr>
        <p:spPr>
          <a:xfrm>
            <a:off x="4275137" y="2895600"/>
            <a:ext cx="1714500" cy="1971675"/>
          </a:xfrm>
          <a:custGeom>
            <a:avLst/>
            <a:gdLst>
              <a:gd name="connsiteX0" fmla="*/ 3917 w 1714090"/>
              <a:gd name="connsiteY0" fmla="*/ 0 h 1972478"/>
              <a:gd name="connsiteX1" fmla="*/ 1714090 w 1714090"/>
              <a:gd name="connsiteY1" fmla="*/ 982848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7" y="0"/>
                </a:moveTo>
                <a:lnTo>
                  <a:pt x="1714090" y="982848"/>
                </a:lnTo>
                <a:lnTo>
                  <a:pt x="0" y="19724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2400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2400" dirty="0">
                <a:latin typeface="宋体" panose="02010600030101010101" pitchFamily="2" charset="-122"/>
                <a:ea typeface="宋体" panose="02010600030101010101" pitchFamily="2" charset="-122"/>
              </a:rPr>
              <a:t>情境真</a:t>
            </a:r>
            <a:endParaRPr lang="en-US" altLang="zh-CN" sz="2400" dirty="0">
              <a:latin typeface="宋体" panose="02010600030101010101" pitchFamily="2" charset="-122"/>
              <a:ea typeface="宋体" panose="02010600030101010101" pitchFamily="2" charset="-122"/>
            </a:endParaRPr>
          </a:p>
          <a:p>
            <a:pPr algn="ctr">
              <a:defRPr/>
            </a:pPr>
            <a:r>
              <a:rPr lang="zh-CN" altLang="en-US" sz="2400" dirty="0">
                <a:latin typeface="宋体" panose="02010600030101010101" pitchFamily="2" charset="-122"/>
                <a:ea typeface="宋体" panose="02010600030101010101" pitchFamily="2" charset="-122"/>
              </a:rPr>
              <a:t>实性</a:t>
            </a:r>
          </a:p>
        </p:txBody>
      </p:sp>
      <p:sp>
        <p:nvSpPr>
          <p:cNvPr id="10" name="MH_SubTitle_3"/>
          <p:cNvSpPr/>
          <p:nvPr/>
        </p:nvSpPr>
        <p:spPr>
          <a:xfrm>
            <a:off x="6203950" y="1646237"/>
            <a:ext cx="1712913" cy="1973262"/>
          </a:xfrm>
          <a:custGeom>
            <a:avLst/>
            <a:gdLst>
              <a:gd name="connsiteX0" fmla="*/ 3915 w 1714090"/>
              <a:gd name="connsiteY0" fmla="*/ 0 h 1972478"/>
              <a:gd name="connsiteX1" fmla="*/ 1714090 w 1714090"/>
              <a:gd name="connsiteY1" fmla="*/ 982847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5" y="0"/>
                </a:moveTo>
                <a:lnTo>
                  <a:pt x="1714090" y="982847"/>
                </a:lnTo>
                <a:lnTo>
                  <a:pt x="0" y="197247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46800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zh-CN" sz="2400" dirty="0">
                <a:latin typeface="宋体" panose="02010600030101010101" pitchFamily="2" charset="-122"/>
                <a:ea typeface="宋体" panose="02010600030101010101" pitchFamily="2" charset="-122"/>
              </a:rPr>
              <a:t>迭代循环性</a:t>
            </a:r>
            <a:endParaRPr lang="zh-CN" altLang="en-US" sz="2400" dirty="0">
              <a:solidFill>
                <a:srgbClr val="FFFFFF"/>
              </a:solidFill>
              <a:latin typeface="宋体" panose="02010600030101010101" pitchFamily="2" charset="-122"/>
              <a:ea typeface="宋体" panose="02010600030101010101" pitchFamily="2" charset="-122"/>
            </a:endParaRPr>
          </a:p>
        </p:txBody>
      </p:sp>
      <p:sp>
        <p:nvSpPr>
          <p:cNvPr id="11" name="矩形 10"/>
          <p:cNvSpPr/>
          <p:nvPr/>
        </p:nvSpPr>
        <p:spPr>
          <a:xfrm>
            <a:off x="1348280" y="4150010"/>
            <a:ext cx="1583196" cy="646331"/>
          </a:xfrm>
          <a:prstGeom prst="rect">
            <a:avLst/>
          </a:prstGeom>
        </p:spPr>
        <p:txBody>
          <a:bodyPr wrap="square">
            <a:spAutoFit/>
          </a:bodyPr>
          <a:lstStyle/>
          <a:p>
            <a:pPr>
              <a:lnSpc>
                <a:spcPct val="150000"/>
              </a:lnSpc>
            </a:pPr>
            <a:r>
              <a:rPr lang="zh-CN" altLang="en-US" sz="2400" dirty="0">
                <a:latin typeface="宋体" panose="02010600030101010101" pitchFamily="2" charset="-122"/>
                <a:ea typeface="宋体" panose="02010600030101010101" pitchFamily="2" charset="-122"/>
              </a:rPr>
              <a:t>合作的</a:t>
            </a:r>
          </a:p>
        </p:txBody>
      </p:sp>
      <p:sp>
        <p:nvSpPr>
          <p:cNvPr id="12" name="矩形 11"/>
          <p:cNvSpPr/>
          <p:nvPr/>
        </p:nvSpPr>
        <p:spPr>
          <a:xfrm>
            <a:off x="1348280" y="3434444"/>
            <a:ext cx="1583196" cy="646331"/>
          </a:xfrm>
          <a:prstGeom prst="rect">
            <a:avLst/>
          </a:prstGeom>
        </p:spPr>
        <p:txBody>
          <a:bodyPr wrap="square">
            <a:spAutoFit/>
          </a:bodyPr>
          <a:lstStyle/>
          <a:p>
            <a:pPr>
              <a:lnSpc>
                <a:spcPct val="150000"/>
              </a:lnSpc>
            </a:pPr>
            <a:r>
              <a:rPr lang="zh-CN" altLang="en-US" sz="2400" dirty="0">
                <a:latin typeface="宋体" panose="02010600030101010101" pitchFamily="2" charset="-122"/>
                <a:ea typeface="宋体" panose="02010600030101010101" pitchFamily="2" charset="-122"/>
              </a:rPr>
              <a:t>多层次的</a:t>
            </a:r>
          </a:p>
        </p:txBody>
      </p:sp>
      <p:sp>
        <p:nvSpPr>
          <p:cNvPr id="13" name="矩形 12"/>
          <p:cNvSpPr/>
          <p:nvPr/>
        </p:nvSpPr>
        <p:spPr>
          <a:xfrm>
            <a:off x="1348280" y="4865574"/>
            <a:ext cx="2188510" cy="646331"/>
          </a:xfrm>
          <a:prstGeom prst="rect">
            <a:avLst/>
          </a:prstGeom>
        </p:spPr>
        <p:txBody>
          <a:bodyPr wrap="square">
            <a:spAutoFit/>
          </a:bodyPr>
          <a:lstStyle/>
          <a:p>
            <a:pPr>
              <a:lnSpc>
                <a:spcPct val="150000"/>
              </a:lnSpc>
            </a:pPr>
            <a:r>
              <a:rPr lang="zh-CN" altLang="en-US" sz="2400" dirty="0">
                <a:latin typeface="宋体" panose="02010600030101010101" pitchFamily="2" charset="-122"/>
                <a:ea typeface="宋体" panose="02010600030101010101" pitchFamily="2" charset="-122"/>
              </a:rPr>
              <a:t>实用导向的</a:t>
            </a:r>
          </a:p>
        </p:txBody>
      </p:sp>
      <p:sp>
        <p:nvSpPr>
          <p:cNvPr id="14" name="矩形 13"/>
          <p:cNvSpPr/>
          <p:nvPr/>
        </p:nvSpPr>
        <p:spPr>
          <a:xfrm>
            <a:off x="1348280" y="2718878"/>
            <a:ext cx="206659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宋体" panose="02010600030101010101" pitchFamily="2" charset="-122"/>
                <a:ea typeface="宋体" panose="02010600030101010101" pitchFamily="2" charset="-122"/>
              </a:rPr>
              <a:t>干预主义的</a:t>
            </a:r>
          </a:p>
        </p:txBody>
      </p:sp>
      <p:sp>
        <p:nvSpPr>
          <p:cNvPr id="4" name="灯片编号占位符 3"/>
          <p:cNvSpPr>
            <a:spLocks noGrp="1"/>
          </p:cNvSpPr>
          <p:nvPr>
            <p:ph type="sldNum" sz="quarter" idx="12"/>
          </p:nvPr>
        </p:nvSpPr>
        <p:spPr/>
        <p:txBody>
          <a:bodyPr/>
          <a:lstStyle/>
          <a:p>
            <a:fld id="{0942CA2C-757D-4498-8019-7245C50B2FEA}" type="slidenum">
              <a:rPr lang="zh-CN" altLang="en-US" smtClean="0"/>
              <a:t>11</a:t>
            </a:fld>
            <a:endParaRPr lang="zh-CN" altLang="en-US"/>
          </a:p>
        </p:txBody>
      </p:sp>
    </p:spTree>
    <p:extLst>
      <p:ext uri="{BB962C8B-B14F-4D97-AF65-F5344CB8AC3E}">
        <p14:creationId xmlns:p14="http://schemas.microsoft.com/office/powerpoint/2010/main" val="24499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定义基于设计的研究</a:t>
            </a:r>
          </a:p>
        </p:txBody>
      </p:sp>
      <p:sp>
        <p:nvSpPr>
          <p:cNvPr id="3" name="内容占位符 2"/>
          <p:cNvSpPr>
            <a:spLocks noGrp="1"/>
          </p:cNvSpPr>
          <p:nvPr>
            <p:ph idx="1"/>
          </p:nvPr>
        </p:nvSpPr>
        <p:spPr>
          <a:xfrm>
            <a:off x="754746" y="1054773"/>
            <a:ext cx="10001077" cy="758787"/>
          </a:xfrm>
        </p:spPr>
        <p:txBody>
          <a:bodyPr>
            <a:normAutofit/>
          </a:bodyPr>
          <a:lstStyle/>
          <a:p>
            <a:pPr>
              <a:lnSpc>
                <a:spcPct val="150000"/>
              </a:lnSpc>
            </a:pPr>
            <a:r>
              <a:rPr lang="zh-CN" altLang="en-US" dirty="0">
                <a:latin typeface="宋体" panose="02010600030101010101" pitchFamily="2" charset="-122"/>
                <a:ea typeface="宋体" panose="02010600030101010101" pitchFamily="2" charset="-122"/>
              </a:rPr>
              <a:t>基于设计的研究的内涵</a:t>
            </a:r>
            <a:endParaRPr lang="en-US" altLang="zh-CN" dirty="0">
              <a:latin typeface="宋体" panose="02010600030101010101" pitchFamily="2" charset="-122"/>
              <a:ea typeface="宋体" panose="02010600030101010101" pitchFamily="2" charset="-122"/>
            </a:endParaRPr>
          </a:p>
        </p:txBody>
      </p:sp>
      <p:sp>
        <p:nvSpPr>
          <p:cNvPr id="5" name="矩形 4"/>
          <p:cNvSpPr/>
          <p:nvPr/>
        </p:nvSpPr>
        <p:spPr>
          <a:xfrm>
            <a:off x="2461284" y="1637974"/>
            <a:ext cx="8294539" cy="2954655"/>
          </a:xfrm>
          <a:prstGeom prst="rect">
            <a:avLst/>
          </a:prstGeom>
        </p:spPr>
        <p:txBody>
          <a:bodyPr wrap="square">
            <a:spAutoFit/>
          </a:bodyPr>
          <a:lstStyle/>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基于设计的研究</a:t>
            </a:r>
            <a:r>
              <a:rPr lang="zh-CN" altLang="en-US" sz="2400" dirty="0">
                <a:latin typeface="宋体" panose="02010600030101010101" pitchFamily="2" charset="-122"/>
                <a:ea typeface="宋体" panose="02010600030101010101" pitchFamily="2" charset="-122"/>
              </a:rPr>
              <a:t>是学习科学家的</a:t>
            </a:r>
            <a:r>
              <a:rPr lang="zh-CN" altLang="en-US" sz="2400" b="1" dirty="0">
                <a:latin typeface="宋体" panose="02010600030101010101" pitchFamily="2" charset="-122"/>
                <a:ea typeface="宋体" panose="02010600030101010101" pitchFamily="2" charset="-122"/>
              </a:rPr>
              <a:t>方法论工具集</a:t>
            </a:r>
            <a:r>
              <a:rPr lang="zh-CN" altLang="en-US" sz="2400" dirty="0">
                <a:latin typeface="宋体" panose="02010600030101010101" pitchFamily="2" charset="-122"/>
                <a:ea typeface="宋体" panose="02010600030101010101" pitchFamily="2" charset="-122"/>
              </a:rPr>
              <a:t>，它的研究对象是特定环境中的</a:t>
            </a:r>
            <a:r>
              <a:rPr lang="zh-CN" altLang="en-US" sz="2400" b="1" dirty="0">
                <a:latin typeface="宋体" panose="02010600030101010101" pitchFamily="2" charset="-122"/>
                <a:ea typeface="宋体" panose="02010600030101010101" pitchFamily="2" charset="-122"/>
              </a:rPr>
              <a:t>学习过程</a:t>
            </a:r>
            <a:r>
              <a:rPr lang="zh-CN" altLang="en-US" sz="2400" dirty="0">
                <a:latin typeface="宋体" panose="02010600030101010101" pitchFamily="2" charset="-122"/>
                <a:ea typeface="宋体" panose="02010600030101010101" pitchFamily="2" charset="-122"/>
              </a:rPr>
              <a:t>，研究目的是通过对一个简单学习环境进行细致深入的研究以</a:t>
            </a:r>
            <a:r>
              <a:rPr lang="zh-CN" altLang="en-US" sz="2400" b="1" dirty="0">
                <a:latin typeface="宋体" panose="02010600030101010101" pitchFamily="2" charset="-122"/>
                <a:ea typeface="宋体" panose="02010600030101010101" pitchFamily="2" charset="-122"/>
              </a:rPr>
              <a:t>发展新理论、产品</a:t>
            </a:r>
            <a:r>
              <a:rPr lang="zh-CN" altLang="en-US" sz="2400" dirty="0">
                <a:latin typeface="宋体" panose="02010600030101010101" pitchFamily="2" charset="-122"/>
                <a:ea typeface="宋体" panose="02010600030101010101" pitchFamily="2" charset="-122"/>
              </a:rPr>
              <a:t>和可以在其他学校或者班级中实施的</a:t>
            </a:r>
            <a:r>
              <a:rPr lang="zh-CN" altLang="en-US" sz="2400" b="1" dirty="0">
                <a:latin typeface="宋体" panose="02010600030101010101" pitchFamily="2" charset="-122"/>
                <a:ea typeface="宋体" panose="02010600030101010101" pitchFamily="2" charset="-122"/>
              </a:rPr>
              <a:t>实践纲领</a:t>
            </a:r>
            <a:r>
              <a:rPr lang="zh-CN" altLang="en-US" sz="2400" dirty="0">
                <a:latin typeface="宋体" panose="02010600030101010101" pitchFamily="2" charset="-122"/>
                <a:ea typeface="宋体" panose="02010600030101010101" pitchFamily="2" charset="-122"/>
              </a:rPr>
              <a:t>。这种深入的研究通常经过多次</a:t>
            </a:r>
            <a:r>
              <a:rPr lang="zh-CN" altLang="en-US" sz="2400" b="1" dirty="0">
                <a:latin typeface="宋体" panose="02010600030101010101" pitchFamily="2" charset="-122"/>
                <a:ea typeface="宋体" panose="02010600030101010101" pitchFamily="2" charset="-122"/>
              </a:rPr>
              <a:t>迭代，</a:t>
            </a:r>
            <a:r>
              <a:rPr lang="zh-CN" altLang="en-US" sz="2400" dirty="0">
                <a:latin typeface="宋体" panose="02010600030101010101" pitchFamily="2" charset="-122"/>
                <a:ea typeface="宋体" panose="02010600030101010101" pitchFamily="2" charset="-122"/>
              </a:rPr>
              <a:t>并发生在真实情境中。</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42" y="3035297"/>
            <a:ext cx="4248000" cy="3658944"/>
          </a:xfrm>
          <a:prstGeom prst="rect">
            <a:avLst/>
          </a:prstGeom>
        </p:spPr>
      </p:pic>
      <p:sp>
        <p:nvSpPr>
          <p:cNvPr id="4" name="灯片编号占位符 3"/>
          <p:cNvSpPr>
            <a:spLocks noGrp="1"/>
          </p:cNvSpPr>
          <p:nvPr>
            <p:ph type="sldNum" sz="quarter" idx="12"/>
          </p:nvPr>
        </p:nvSpPr>
        <p:spPr/>
        <p:txBody>
          <a:bodyPr/>
          <a:lstStyle/>
          <a:p>
            <a:fld id="{0942CA2C-757D-4498-8019-7245C50B2FEA}" type="slidenum">
              <a:rPr lang="zh-CN" altLang="en-US" smtClean="0"/>
              <a:t>12</a:t>
            </a:fld>
            <a:endParaRPr lang="zh-CN" altLang="en-US"/>
          </a:p>
        </p:txBody>
      </p:sp>
    </p:spTree>
    <p:extLst>
      <p:ext uri="{BB962C8B-B14F-4D97-AF65-F5344CB8AC3E}">
        <p14:creationId xmlns:p14="http://schemas.microsoft.com/office/powerpoint/2010/main" val="267695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4541132" y="772199"/>
            <a:ext cx="5368159" cy="5368158"/>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a:hlinkClick r:id="rId14" action="ppaction://hlinksldjump"/>
          </p:cNvPr>
          <p:cNvSpPr/>
          <p:nvPr>
            <p:custDataLst>
              <p:tags r:id="rId3"/>
            </p:custDataLst>
          </p:nvPr>
        </p:nvSpPr>
        <p:spPr>
          <a:xfrm rot="10800000" flipH="1" flipV="1">
            <a:off x="7100705" y="525345"/>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1</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8" name="MH_Number_2">
            <a:hlinkClick r:id="rId15" action="ppaction://hlinksldjump"/>
          </p:cNvPr>
          <p:cNvSpPr/>
          <p:nvPr>
            <p:custDataLst>
              <p:tags r:id="rId4"/>
            </p:custDataLst>
          </p:nvPr>
        </p:nvSpPr>
        <p:spPr>
          <a:xfrm rot="10800000" flipH="1" flipV="1">
            <a:off x="9295138" y="1845751"/>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2</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9" name="MH_Number_3"/>
          <p:cNvSpPr/>
          <p:nvPr>
            <p:custDataLst>
              <p:tags r:id="rId5"/>
            </p:custDataLst>
          </p:nvPr>
        </p:nvSpPr>
        <p:spPr>
          <a:xfrm rot="10800000" flipH="1" flipV="1">
            <a:off x="9295138" y="4486559"/>
            <a:ext cx="560062" cy="560060"/>
          </a:xfrm>
          <a:prstGeom prst="ellipse">
            <a:avLst/>
          </a:prstGeom>
          <a:gradFill flip="none" rotWithShape="1">
            <a:gsLst>
              <a:gs pos="48000">
                <a:schemeClr val="accent2"/>
              </a:gs>
              <a:gs pos="64000">
                <a:schemeClr val="accent2"/>
              </a:gs>
              <a:gs pos="56000">
                <a:schemeClr val="accent2">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dirty="0">
                <a:solidFill>
                  <a:srgbClr val="FFFFFF"/>
                </a:solidFill>
                <a:latin typeface="华文细黑" panose="02010600040101010101" pitchFamily="2" charset="-122"/>
                <a:ea typeface="华文细黑" panose="02010600040101010101" pitchFamily="2" charset="-122"/>
              </a:rPr>
              <a:t>3</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11" name="MH_Number_4"/>
          <p:cNvSpPr/>
          <p:nvPr>
            <p:custDataLst>
              <p:tags r:id="rId6"/>
            </p:custDataLst>
          </p:nvPr>
        </p:nvSpPr>
        <p:spPr>
          <a:xfrm rot="10800000" flipH="1" flipV="1">
            <a:off x="7100704" y="5806963"/>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4</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36" name="MH_Entry_1">
            <a:hlinkClick r:id="rId14" action="ppaction://hlinksldjump"/>
          </p:cNvPr>
          <p:cNvSpPr txBox="1"/>
          <p:nvPr>
            <p:custDataLst>
              <p:tags r:id="rId7"/>
            </p:custDataLst>
          </p:nvPr>
        </p:nvSpPr>
        <p:spPr>
          <a:xfrm flipH="1">
            <a:off x="3444547" y="262577"/>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背景介绍</a:t>
            </a:r>
            <a:endParaRPr lang="en-US" altLang="zh-CN"/>
          </a:p>
        </p:txBody>
      </p:sp>
      <p:sp>
        <p:nvSpPr>
          <p:cNvPr id="65" name="MH_Entry_4"/>
          <p:cNvSpPr txBox="1"/>
          <p:nvPr>
            <p:custDataLst>
              <p:tags r:id="rId8"/>
            </p:custDataLst>
          </p:nvPr>
        </p:nvSpPr>
        <p:spPr>
          <a:xfrm flipH="1">
            <a:off x="3444547" y="5536109"/>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总结与讨论</a:t>
            </a:r>
            <a:endParaRPr lang="en-US" altLang="zh-CN"/>
          </a:p>
        </p:txBody>
      </p:sp>
      <p:sp>
        <p:nvSpPr>
          <p:cNvPr id="66" name="MH_Entry_2">
            <a:hlinkClick r:id="rId15" action="ppaction://hlinksldjump"/>
          </p:cNvPr>
          <p:cNvSpPr txBox="1"/>
          <p:nvPr>
            <p:custDataLst>
              <p:tags r:id="rId9"/>
            </p:custDataLst>
          </p:nvPr>
        </p:nvSpPr>
        <p:spPr>
          <a:xfrm flipH="1">
            <a:off x="5669942" y="1782477"/>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基于设计的研究内涵</a:t>
            </a:r>
            <a:endParaRPr lang="en-US" altLang="zh-CN"/>
          </a:p>
        </p:txBody>
      </p:sp>
      <p:sp>
        <p:nvSpPr>
          <p:cNvPr id="67" name="MH_Entry_3"/>
          <p:cNvSpPr txBox="1"/>
          <p:nvPr>
            <p:custDataLst>
              <p:tags r:id="rId10"/>
            </p:custDataLst>
          </p:nvPr>
        </p:nvSpPr>
        <p:spPr>
          <a:xfrm flipH="1">
            <a:off x="5669942" y="3992663"/>
            <a:ext cx="3499588" cy="1101766"/>
          </a:xfrm>
          <a:prstGeom prst="rect">
            <a:avLst/>
          </a:prstGeom>
          <a:noFill/>
        </p:spPr>
        <p:txBody>
          <a:bodyPr wrap="square" lIns="91440" tIns="45720" rIns="91440" bIns="45720" rtlCol="0" anchor="ctr" anchorCtr="0">
            <a:normAutofit/>
          </a:bodyPr>
          <a:lstStyle>
            <a:defPPr>
              <a:defRPr lang="zh-CN"/>
            </a:defPPr>
            <a:lvl1pPr algn="r">
              <a:defRPr sz="2400" b="1">
                <a:latin typeface="+mn-ea"/>
              </a:defRPr>
            </a:lvl1pPr>
          </a:lstStyle>
          <a:p>
            <a:r>
              <a:rPr lang="zh-CN" altLang="en-US"/>
              <a:t>发展的设计到工程变革</a:t>
            </a:r>
            <a:endParaRPr lang="en-US" altLang="zh-CN"/>
          </a:p>
        </p:txBody>
      </p:sp>
      <p:sp>
        <p:nvSpPr>
          <p:cNvPr id="26" name="MH_Others_2"/>
          <p:cNvSpPr>
            <a:spLocks/>
          </p:cNvSpPr>
          <p:nvPr>
            <p:custDataLst>
              <p:tags r:id="rId11"/>
            </p:custDataLst>
          </p:nvPr>
        </p:nvSpPr>
        <p:spPr bwMode="auto">
          <a:xfrm>
            <a:off x="2111156" y="2131798"/>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a:solidFill>
                  <a:schemeClr val="accent1"/>
                </a:solidFill>
                <a:latin typeface="微软雅黑" panose="020B0503020204020204" pitchFamily="34" charset="-122"/>
                <a:ea typeface="微软雅黑" panose="020B0503020204020204" pitchFamily="34" charset="-122"/>
              </a:rPr>
              <a:t>目</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ctr">
              <a:defRPr/>
            </a:pPr>
            <a:r>
              <a:rPr lang="zh-CN" altLang="en-US" sz="4000" b="1">
                <a:solidFill>
                  <a:schemeClr val="accent1"/>
                </a:solidFill>
                <a:latin typeface="微软雅黑" panose="020B0503020204020204" pitchFamily="34" charset="-122"/>
                <a:ea typeface="微软雅黑" panose="020B0503020204020204" pitchFamily="34" charset="-122"/>
              </a:rPr>
              <a:t>录</a:t>
            </a:r>
          </a:p>
        </p:txBody>
      </p:sp>
      <p:sp>
        <p:nvSpPr>
          <p:cNvPr id="28" name="MH_Others_3"/>
          <p:cNvSpPr/>
          <p:nvPr>
            <p:custDataLst>
              <p:tags r:id="rId12"/>
            </p:custDataLst>
          </p:nvPr>
        </p:nvSpPr>
        <p:spPr>
          <a:xfrm>
            <a:off x="3444547" y="2893948"/>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Tree>
    <p:custDataLst>
      <p:tags r:id="rId1"/>
    </p:custDataLst>
    <p:extLst>
      <p:ext uri="{BB962C8B-B14F-4D97-AF65-F5344CB8AC3E}">
        <p14:creationId xmlns:p14="http://schemas.microsoft.com/office/powerpoint/2010/main" val="423215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发展的设计到工程变革</a:t>
            </a:r>
          </a:p>
        </p:txBody>
      </p:sp>
      <p:sp>
        <p:nvSpPr>
          <p:cNvPr id="5" name="MH_Other_1"/>
          <p:cNvSpPr>
            <a:spLocks/>
          </p:cNvSpPr>
          <p:nvPr>
            <p:custDataLst>
              <p:tags r:id="rId1"/>
            </p:custDataLst>
          </p:nvPr>
        </p:nvSpPr>
        <p:spPr bwMode="auto">
          <a:xfrm>
            <a:off x="2633664" y="2193127"/>
            <a:ext cx="1400175" cy="140017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chemeClr val="accent1"/>
          </a:solidFill>
          <a:ln>
            <a:noFill/>
          </a:ln>
        </p:spPr>
        <p:txBody>
          <a:bodyPr anchor="ctr"/>
          <a:lstStyle/>
          <a:p>
            <a:endParaRPr lang="zh-CN" altLang="en-US"/>
          </a:p>
        </p:txBody>
      </p:sp>
      <p:sp>
        <p:nvSpPr>
          <p:cNvPr id="6" name="MH_Other_2"/>
          <p:cNvSpPr>
            <a:spLocks/>
          </p:cNvSpPr>
          <p:nvPr>
            <p:custDataLst>
              <p:tags r:id="rId2"/>
            </p:custDataLst>
          </p:nvPr>
        </p:nvSpPr>
        <p:spPr bwMode="auto">
          <a:xfrm>
            <a:off x="5400676" y="2193127"/>
            <a:ext cx="1400175" cy="140017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4"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4" y="0"/>
                  <a:pt x="77" y="4"/>
                  <a:pt x="77" y="8"/>
                </a:cubicBezTo>
                <a:cubicBezTo>
                  <a:pt x="77" y="68"/>
                  <a:pt x="77" y="68"/>
                  <a:pt x="77" y="68"/>
                </a:cubicBezTo>
              </a:path>
            </a:pathLst>
          </a:custGeom>
          <a:solidFill>
            <a:schemeClr val="accent2"/>
          </a:solidFill>
          <a:ln>
            <a:noFill/>
          </a:ln>
        </p:spPr>
        <p:txBody>
          <a:bodyPr anchor="ctr"/>
          <a:lstStyle/>
          <a:p>
            <a:endParaRPr lang="zh-CN" altLang="en-US"/>
          </a:p>
        </p:txBody>
      </p:sp>
      <p:sp>
        <p:nvSpPr>
          <p:cNvPr id="7" name="MH_Other_3"/>
          <p:cNvSpPr>
            <a:spLocks/>
          </p:cNvSpPr>
          <p:nvPr>
            <p:custDataLst>
              <p:tags r:id="rId3"/>
            </p:custDataLst>
          </p:nvPr>
        </p:nvSpPr>
        <p:spPr bwMode="auto">
          <a:xfrm>
            <a:off x="8158164" y="2193127"/>
            <a:ext cx="1400175" cy="1400175"/>
          </a:xfrm>
          <a:custGeom>
            <a:avLst/>
            <a:gdLst>
              <a:gd name="T0" fmla="*/ 2147483646 w 77"/>
              <a:gd name="T1" fmla="*/ 2147483646 h 77"/>
              <a:gd name="T2" fmla="*/ 2147483646 w 77"/>
              <a:gd name="T3" fmla="*/ 2147483646 h 77"/>
              <a:gd name="T4" fmla="*/ 2147483646 w 77"/>
              <a:gd name="T5" fmla="*/ 2147483646 h 77"/>
              <a:gd name="T6" fmla="*/ 0 w 77"/>
              <a:gd name="T7" fmla="*/ 2147483646 h 77"/>
              <a:gd name="T8" fmla="*/ 0 w 77"/>
              <a:gd name="T9" fmla="*/ 2147483646 h 77"/>
              <a:gd name="T10" fmla="*/ 2147483646 w 77"/>
              <a:gd name="T11" fmla="*/ 0 h 77"/>
              <a:gd name="T12" fmla="*/ 2147483646 w 77"/>
              <a:gd name="T13" fmla="*/ 0 h 77"/>
              <a:gd name="T14" fmla="*/ 2147483646 w 77"/>
              <a:gd name="T15" fmla="*/ 2147483646 h 77"/>
              <a:gd name="T16" fmla="*/ 2147483646 w 77"/>
              <a:gd name="T17" fmla="*/ 214748364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7">
                <a:moveTo>
                  <a:pt x="77" y="68"/>
                </a:moveTo>
                <a:cubicBezTo>
                  <a:pt x="77" y="73"/>
                  <a:pt x="73" y="77"/>
                  <a:pt x="69" y="77"/>
                </a:cubicBezTo>
                <a:cubicBezTo>
                  <a:pt x="9" y="77"/>
                  <a:pt x="9" y="77"/>
                  <a:pt x="9" y="77"/>
                </a:cubicBezTo>
                <a:cubicBezTo>
                  <a:pt x="4" y="77"/>
                  <a:pt x="0" y="73"/>
                  <a:pt x="0" y="68"/>
                </a:cubicBezTo>
                <a:cubicBezTo>
                  <a:pt x="0" y="8"/>
                  <a:pt x="0" y="8"/>
                  <a:pt x="0" y="8"/>
                </a:cubicBezTo>
                <a:cubicBezTo>
                  <a:pt x="0" y="4"/>
                  <a:pt x="4" y="0"/>
                  <a:pt x="9" y="0"/>
                </a:cubicBezTo>
                <a:cubicBezTo>
                  <a:pt x="69" y="0"/>
                  <a:pt x="69" y="0"/>
                  <a:pt x="69" y="0"/>
                </a:cubicBezTo>
                <a:cubicBezTo>
                  <a:pt x="73" y="0"/>
                  <a:pt x="77" y="4"/>
                  <a:pt x="77" y="8"/>
                </a:cubicBezTo>
                <a:cubicBezTo>
                  <a:pt x="77" y="68"/>
                  <a:pt x="77" y="68"/>
                  <a:pt x="77" y="68"/>
                </a:cubicBezTo>
              </a:path>
            </a:pathLst>
          </a:custGeom>
          <a:solidFill>
            <a:schemeClr val="accent3"/>
          </a:solidFill>
          <a:ln>
            <a:noFill/>
          </a:ln>
        </p:spPr>
        <p:txBody>
          <a:bodyPr anchor="ctr"/>
          <a:lstStyle/>
          <a:p>
            <a:endParaRPr lang="zh-CN" altLang="en-US"/>
          </a:p>
        </p:txBody>
      </p:sp>
      <p:sp>
        <p:nvSpPr>
          <p:cNvPr id="8" name="MH_Other_4"/>
          <p:cNvSpPr>
            <a:spLocks/>
          </p:cNvSpPr>
          <p:nvPr>
            <p:custDataLst>
              <p:tags r:id="rId4"/>
            </p:custDataLst>
          </p:nvPr>
        </p:nvSpPr>
        <p:spPr bwMode="auto">
          <a:xfrm>
            <a:off x="3256361" y="2475306"/>
            <a:ext cx="766763" cy="1117997"/>
          </a:xfrm>
          <a:custGeom>
            <a:avLst/>
            <a:gdLst>
              <a:gd name="T0" fmla="*/ 2147483646 w 9817"/>
              <a:gd name="T1" fmla="*/ 676491680 h 10218"/>
              <a:gd name="T2" fmla="*/ 0 w 9817"/>
              <a:gd name="T3" fmla="*/ 2147483646 h 10218"/>
              <a:gd name="T4" fmla="*/ 2147483646 w 9817"/>
              <a:gd name="T5" fmla="*/ 2147483646 h 10218"/>
              <a:gd name="T6" fmla="*/ 2147483646 w 9817"/>
              <a:gd name="T7" fmla="*/ 2147483646 h 10218"/>
              <a:gd name="T8" fmla="*/ 2147483646 w 9817"/>
              <a:gd name="T9" fmla="*/ 2147483646 h 10218"/>
              <a:gd name="T10" fmla="*/ 2147483646 w 9817"/>
              <a:gd name="T11" fmla="*/ 2147483646 h 10218"/>
              <a:gd name="T12" fmla="*/ 2147483646 w 9817"/>
              <a:gd name="T13" fmla="*/ 0 h 10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17" h="10218">
                <a:moveTo>
                  <a:pt x="6007" y="218"/>
                </a:moveTo>
                <a:lnTo>
                  <a:pt x="0" y="7119"/>
                </a:lnTo>
                <a:lnTo>
                  <a:pt x="3627" y="10218"/>
                </a:lnTo>
                <a:lnTo>
                  <a:pt x="7912" y="10218"/>
                </a:lnTo>
                <a:cubicBezTo>
                  <a:pt x="8865" y="10218"/>
                  <a:pt x="9817" y="9540"/>
                  <a:pt x="9817" y="8693"/>
                </a:cubicBezTo>
                <a:lnTo>
                  <a:pt x="9817" y="3099"/>
                </a:lnTo>
                <a:cubicBezTo>
                  <a:pt x="6007" y="218"/>
                  <a:pt x="6068" y="0"/>
                  <a:pt x="6068" y="0"/>
                </a:cubicBezTo>
              </a:path>
            </a:pathLst>
          </a:custGeom>
          <a:solidFill>
            <a:schemeClr val="accent1">
              <a:lumMod val="50000"/>
            </a:schemeClr>
          </a:solidFill>
          <a:ln>
            <a:noFill/>
          </a:ln>
        </p:spPr>
        <p:txBody>
          <a:bodyPr/>
          <a:lstStyle/>
          <a:p>
            <a:endParaRPr lang="zh-CN" altLang="en-US"/>
          </a:p>
        </p:txBody>
      </p:sp>
      <p:sp>
        <p:nvSpPr>
          <p:cNvPr id="9" name="MH_Other_5"/>
          <p:cNvSpPr>
            <a:spLocks/>
          </p:cNvSpPr>
          <p:nvPr>
            <p:custDataLst>
              <p:tags r:id="rId5"/>
            </p:custDataLst>
          </p:nvPr>
        </p:nvSpPr>
        <p:spPr bwMode="auto">
          <a:xfrm>
            <a:off x="2930129" y="2466970"/>
            <a:ext cx="800100" cy="825104"/>
          </a:xfrm>
          <a:custGeom>
            <a:avLst/>
            <a:gdLst>
              <a:gd name="T0" fmla="*/ 2147483646 w 10000"/>
              <a:gd name="T1" fmla="*/ 2147483646 h 10000"/>
              <a:gd name="T2" fmla="*/ 2147483646 w 10000"/>
              <a:gd name="T3" fmla="*/ 2147483646 h 10000"/>
              <a:gd name="T4" fmla="*/ 42495231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423315830 h 10000"/>
              <a:gd name="T14" fmla="*/ 2147483646 w 10000"/>
              <a:gd name="T15" fmla="*/ 123801940 h 10000"/>
              <a:gd name="T16" fmla="*/ 2147483646 w 10000"/>
              <a:gd name="T17" fmla="*/ 2147483646 h 10000"/>
              <a:gd name="T18" fmla="*/ 2147483646 w 10000"/>
              <a:gd name="T19" fmla="*/ 2147483646 h 10000"/>
              <a:gd name="T20" fmla="*/ 2147483646 w 10000"/>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00" h="10000">
                <a:moveTo>
                  <a:pt x="4661" y="10000"/>
                </a:moveTo>
                <a:cubicBezTo>
                  <a:pt x="4429" y="10000"/>
                  <a:pt x="4198" y="9775"/>
                  <a:pt x="3966" y="9550"/>
                </a:cubicBezTo>
                <a:cubicBezTo>
                  <a:pt x="3966" y="9550"/>
                  <a:pt x="-428" y="5497"/>
                  <a:pt x="35" y="5047"/>
                </a:cubicBezTo>
                <a:cubicBezTo>
                  <a:pt x="266" y="4822"/>
                  <a:pt x="1885" y="4597"/>
                  <a:pt x="2116" y="5047"/>
                </a:cubicBezTo>
                <a:lnTo>
                  <a:pt x="4429" y="7524"/>
                </a:lnTo>
                <a:cubicBezTo>
                  <a:pt x="4661" y="6848"/>
                  <a:pt x="4431" y="7109"/>
                  <a:pt x="5355" y="5047"/>
                </a:cubicBezTo>
                <a:cubicBezTo>
                  <a:pt x="6279" y="2985"/>
                  <a:pt x="7205" y="994"/>
                  <a:pt x="8592" y="318"/>
                </a:cubicBezTo>
                <a:cubicBezTo>
                  <a:pt x="8824" y="93"/>
                  <a:pt x="9749" y="-132"/>
                  <a:pt x="9981" y="93"/>
                </a:cubicBezTo>
                <a:cubicBezTo>
                  <a:pt x="10212" y="544"/>
                  <a:pt x="8362" y="2570"/>
                  <a:pt x="6974" y="5722"/>
                </a:cubicBezTo>
                <a:cubicBezTo>
                  <a:pt x="6279" y="7524"/>
                  <a:pt x="5586" y="9099"/>
                  <a:pt x="5586" y="9099"/>
                </a:cubicBezTo>
                <a:cubicBezTo>
                  <a:pt x="5201" y="9813"/>
                  <a:pt x="4931" y="9925"/>
                  <a:pt x="4661" y="100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MH_Other_6"/>
          <p:cNvSpPr>
            <a:spLocks/>
          </p:cNvSpPr>
          <p:nvPr>
            <p:custDataLst>
              <p:tags r:id="rId6"/>
            </p:custDataLst>
          </p:nvPr>
        </p:nvSpPr>
        <p:spPr bwMode="auto">
          <a:xfrm>
            <a:off x="5681662" y="2602701"/>
            <a:ext cx="1119188" cy="990600"/>
          </a:xfrm>
          <a:custGeom>
            <a:avLst/>
            <a:gdLst>
              <a:gd name="T0" fmla="*/ 2147483646 w 10149"/>
              <a:gd name="T1" fmla="*/ 708200252 h 11183"/>
              <a:gd name="T2" fmla="*/ 0 w 10149"/>
              <a:gd name="T3" fmla="*/ 566557414 h 11183"/>
              <a:gd name="T4" fmla="*/ 473781509 w 10149"/>
              <a:gd name="T5" fmla="*/ 2147483646 h 11183"/>
              <a:gd name="T6" fmla="*/ 2147483646 w 10149"/>
              <a:gd name="T7" fmla="*/ 2147483646 h 11183"/>
              <a:gd name="T8" fmla="*/ 2147483646 w 10149"/>
              <a:gd name="T9" fmla="*/ 2147483646 h 11183"/>
              <a:gd name="T10" fmla="*/ 2147483646 w 10149"/>
              <a:gd name="T11" fmla="*/ 2147483646 h 11183"/>
              <a:gd name="T12" fmla="*/ 2147483646 w 10149"/>
              <a:gd name="T13" fmla="*/ 2147483646 h 11183"/>
              <a:gd name="T14" fmla="*/ 2147483646 w 10149"/>
              <a:gd name="T15" fmla="*/ 0 h 1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49" h="11183">
                <a:moveTo>
                  <a:pt x="7428" y="430"/>
                </a:moveTo>
                <a:lnTo>
                  <a:pt x="0" y="344"/>
                </a:lnTo>
                <a:cubicBezTo>
                  <a:pt x="-8" y="2424"/>
                  <a:pt x="157" y="4503"/>
                  <a:pt x="149" y="6583"/>
                </a:cubicBezTo>
                <a:lnTo>
                  <a:pt x="3697" y="11183"/>
                </a:lnTo>
                <a:lnTo>
                  <a:pt x="8859" y="11183"/>
                </a:lnTo>
                <a:cubicBezTo>
                  <a:pt x="9504" y="11183"/>
                  <a:pt x="10149" y="10383"/>
                  <a:pt x="10149" y="9383"/>
                </a:cubicBezTo>
                <a:lnTo>
                  <a:pt x="10149" y="3983"/>
                </a:lnTo>
                <a:lnTo>
                  <a:pt x="7644" y="0"/>
                </a:lnTo>
              </a:path>
            </a:pathLst>
          </a:custGeom>
          <a:solidFill>
            <a:schemeClr val="accent2">
              <a:lumMod val="50000"/>
            </a:schemeClr>
          </a:solidFill>
          <a:ln>
            <a:noFill/>
          </a:ln>
        </p:spPr>
        <p:txBody>
          <a:bodyPr/>
          <a:lstStyle/>
          <a:p>
            <a:endParaRPr lang="zh-CN" altLang="en-US"/>
          </a:p>
        </p:txBody>
      </p:sp>
      <p:sp>
        <p:nvSpPr>
          <p:cNvPr id="11" name="MH_Other_7"/>
          <p:cNvSpPr>
            <a:spLocks/>
          </p:cNvSpPr>
          <p:nvPr>
            <p:custDataLst>
              <p:tags r:id="rId7"/>
            </p:custDataLst>
          </p:nvPr>
        </p:nvSpPr>
        <p:spPr bwMode="auto">
          <a:xfrm>
            <a:off x="8468916" y="2536028"/>
            <a:ext cx="1089422" cy="1050131"/>
          </a:xfrm>
          <a:custGeom>
            <a:avLst/>
            <a:gdLst>
              <a:gd name="T0" fmla="*/ 2147483646 w 58"/>
              <a:gd name="T1" fmla="*/ 0 h 56"/>
              <a:gd name="T2" fmla="*/ 2147483646 w 58"/>
              <a:gd name="T3" fmla="*/ 2147483646 h 56"/>
              <a:gd name="T4" fmla="*/ 2147483646 w 58"/>
              <a:gd name="T5" fmla="*/ 2147483646 h 56"/>
              <a:gd name="T6" fmla="*/ 2147483646 w 58"/>
              <a:gd name="T7" fmla="*/ 2147483646 h 56"/>
              <a:gd name="T8" fmla="*/ 2147483646 w 58"/>
              <a:gd name="T9" fmla="*/ 2147483646 h 56"/>
              <a:gd name="T10" fmla="*/ 0 w 58"/>
              <a:gd name="T11" fmla="*/ 2147483646 h 56"/>
              <a:gd name="T12" fmla="*/ 2147483646 w 58"/>
              <a:gd name="T13" fmla="*/ 2147483646 h 56"/>
              <a:gd name="T14" fmla="*/ 2147483646 w 58"/>
              <a:gd name="T15" fmla="*/ 2147483646 h 56"/>
              <a:gd name="T16" fmla="*/ 2147483646 w 58"/>
              <a:gd name="T17" fmla="*/ 2147483646 h 56"/>
              <a:gd name="T18" fmla="*/ 2147483646 w 58"/>
              <a:gd name="T19" fmla="*/ 2147483646 h 56"/>
              <a:gd name="T20" fmla="*/ 2147483646 w 58"/>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56">
                <a:moveTo>
                  <a:pt x="41" y="0"/>
                </a:moveTo>
                <a:cubicBezTo>
                  <a:pt x="39" y="18"/>
                  <a:pt x="39" y="18"/>
                  <a:pt x="39" y="18"/>
                </a:cubicBezTo>
                <a:cubicBezTo>
                  <a:pt x="25" y="25"/>
                  <a:pt x="25" y="25"/>
                  <a:pt x="25" y="25"/>
                </a:cubicBezTo>
                <a:cubicBezTo>
                  <a:pt x="19" y="24"/>
                  <a:pt x="19" y="24"/>
                  <a:pt x="19" y="24"/>
                </a:cubicBezTo>
                <a:cubicBezTo>
                  <a:pt x="16" y="27"/>
                  <a:pt x="16" y="27"/>
                  <a:pt x="16" y="27"/>
                </a:cubicBezTo>
                <a:cubicBezTo>
                  <a:pt x="0" y="38"/>
                  <a:pt x="0" y="38"/>
                  <a:pt x="0" y="38"/>
                </a:cubicBezTo>
                <a:cubicBezTo>
                  <a:pt x="18" y="56"/>
                  <a:pt x="18" y="56"/>
                  <a:pt x="18" y="56"/>
                </a:cubicBezTo>
                <a:cubicBezTo>
                  <a:pt x="50" y="56"/>
                  <a:pt x="50" y="56"/>
                  <a:pt x="50" y="56"/>
                </a:cubicBezTo>
                <a:cubicBezTo>
                  <a:pt x="54" y="56"/>
                  <a:pt x="58" y="52"/>
                  <a:pt x="58" y="47"/>
                </a:cubicBezTo>
                <a:cubicBezTo>
                  <a:pt x="58" y="17"/>
                  <a:pt x="58" y="17"/>
                  <a:pt x="58" y="17"/>
                </a:cubicBezTo>
                <a:cubicBezTo>
                  <a:pt x="41" y="0"/>
                  <a:pt x="41" y="0"/>
                  <a:pt x="41" y="0"/>
                </a:cubicBezTo>
              </a:path>
            </a:pathLst>
          </a:custGeom>
          <a:solidFill>
            <a:schemeClr val="accent3">
              <a:lumMod val="50000"/>
            </a:schemeClr>
          </a:solidFill>
          <a:ln>
            <a:noFill/>
          </a:ln>
        </p:spPr>
        <p:txBody>
          <a:bodyPr/>
          <a:lstStyle/>
          <a:p>
            <a:endParaRPr lang="zh-CN" altLang="en-US"/>
          </a:p>
        </p:txBody>
      </p:sp>
      <p:sp>
        <p:nvSpPr>
          <p:cNvPr id="12" name="MH_Other_8"/>
          <p:cNvSpPr>
            <a:spLocks noEditPoints="1"/>
          </p:cNvSpPr>
          <p:nvPr>
            <p:custDataLst>
              <p:tags r:id="rId8"/>
            </p:custDataLst>
          </p:nvPr>
        </p:nvSpPr>
        <p:spPr bwMode="auto">
          <a:xfrm>
            <a:off x="8642747" y="2386009"/>
            <a:ext cx="694134" cy="694135"/>
          </a:xfrm>
          <a:custGeom>
            <a:avLst/>
            <a:gdLst>
              <a:gd name="T0" fmla="*/ 2147483646 w 37"/>
              <a:gd name="T1" fmla="*/ 2147483646 h 37"/>
              <a:gd name="T2" fmla="*/ 2147483646 w 37"/>
              <a:gd name="T3" fmla="*/ 2147483646 h 37"/>
              <a:gd name="T4" fmla="*/ 2147483646 w 37"/>
              <a:gd name="T5" fmla="*/ 2147483646 h 37"/>
              <a:gd name="T6" fmla="*/ 2147483646 w 37"/>
              <a:gd name="T7" fmla="*/ 2147483646 h 37"/>
              <a:gd name="T8" fmla="*/ 2147483646 w 37"/>
              <a:gd name="T9" fmla="*/ 2147483646 h 37"/>
              <a:gd name="T10" fmla="*/ 2147483646 w 37"/>
              <a:gd name="T11" fmla="*/ 2147483646 h 37"/>
              <a:gd name="T12" fmla="*/ 2147483646 w 37"/>
              <a:gd name="T13" fmla="*/ 2147483646 h 37"/>
              <a:gd name="T14" fmla="*/ 2147483646 w 37"/>
              <a:gd name="T15" fmla="*/ 2147483646 h 37"/>
              <a:gd name="T16" fmla="*/ 2147483646 w 37"/>
              <a:gd name="T17" fmla="*/ 2147483646 h 37"/>
              <a:gd name="T18" fmla="*/ 2147483646 w 3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37">
                <a:moveTo>
                  <a:pt x="7" y="30"/>
                </a:moveTo>
                <a:cubicBezTo>
                  <a:pt x="0" y="24"/>
                  <a:pt x="0" y="13"/>
                  <a:pt x="7" y="7"/>
                </a:cubicBezTo>
                <a:cubicBezTo>
                  <a:pt x="13" y="0"/>
                  <a:pt x="24" y="0"/>
                  <a:pt x="30" y="7"/>
                </a:cubicBezTo>
                <a:cubicBezTo>
                  <a:pt x="37" y="13"/>
                  <a:pt x="37" y="24"/>
                  <a:pt x="30" y="30"/>
                </a:cubicBezTo>
                <a:cubicBezTo>
                  <a:pt x="24" y="37"/>
                  <a:pt x="13" y="37"/>
                  <a:pt x="7" y="30"/>
                </a:cubicBezTo>
                <a:close/>
                <a:moveTo>
                  <a:pt x="27" y="11"/>
                </a:moveTo>
                <a:cubicBezTo>
                  <a:pt x="22" y="6"/>
                  <a:pt x="15" y="6"/>
                  <a:pt x="11" y="11"/>
                </a:cubicBezTo>
                <a:cubicBezTo>
                  <a:pt x="6" y="15"/>
                  <a:pt x="6" y="22"/>
                  <a:pt x="11" y="26"/>
                </a:cubicBezTo>
                <a:cubicBezTo>
                  <a:pt x="15" y="31"/>
                  <a:pt x="22" y="31"/>
                  <a:pt x="27" y="26"/>
                </a:cubicBezTo>
                <a:cubicBezTo>
                  <a:pt x="31" y="22"/>
                  <a:pt x="31" y="15"/>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MH_Other_9"/>
          <p:cNvSpPr>
            <a:spLocks noChangeArrowheads="1"/>
          </p:cNvSpPr>
          <p:nvPr>
            <p:custDataLst>
              <p:tags r:id="rId9"/>
            </p:custDataLst>
          </p:nvPr>
        </p:nvSpPr>
        <p:spPr bwMode="auto">
          <a:xfrm>
            <a:off x="8792766" y="2930124"/>
            <a:ext cx="8334" cy="8334"/>
          </a:xfrm>
          <a:prstGeom prst="rect">
            <a:avLst/>
          </a:prstGeom>
          <a:solidFill>
            <a:srgbClr val="72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350">
              <a:latin typeface="Arial" panose="020B0604020202020204" pitchFamily="34" charset="0"/>
            </a:endParaRPr>
          </a:p>
        </p:txBody>
      </p:sp>
      <p:sp>
        <p:nvSpPr>
          <p:cNvPr id="14" name="MH_Other_10"/>
          <p:cNvSpPr>
            <a:spLocks/>
          </p:cNvSpPr>
          <p:nvPr>
            <p:custDataLst>
              <p:tags r:id="rId10"/>
            </p:custDataLst>
          </p:nvPr>
        </p:nvSpPr>
        <p:spPr bwMode="auto">
          <a:xfrm>
            <a:off x="8458200" y="2946793"/>
            <a:ext cx="310754" cy="317897"/>
          </a:xfrm>
          <a:custGeom>
            <a:avLst/>
            <a:gdLst>
              <a:gd name="T0" fmla="*/ 712020959 w 10000"/>
              <a:gd name="T1" fmla="*/ 228037586 h 10000"/>
              <a:gd name="T2" fmla="*/ 499412281 w 10000"/>
              <a:gd name="T3" fmla="*/ 0 h 10000"/>
              <a:gd name="T4" fmla="*/ 31899095 w 10000"/>
              <a:gd name="T5" fmla="*/ 501591763 h 10000"/>
              <a:gd name="T6" fmla="*/ 31899095 w 10000"/>
              <a:gd name="T7" fmla="*/ 729553860 h 10000"/>
              <a:gd name="T8" fmla="*/ 244365324 w 10000"/>
              <a:gd name="T9" fmla="*/ 729553860 h 10000"/>
              <a:gd name="T10" fmla="*/ 712020959 w 10000"/>
              <a:gd name="T11" fmla="*/ 228037586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0">
                <a:moveTo>
                  <a:pt x="10000" y="2986"/>
                </a:moveTo>
                <a:cubicBezTo>
                  <a:pt x="8185" y="2065"/>
                  <a:pt x="8262" y="2037"/>
                  <a:pt x="7014" y="0"/>
                </a:cubicBezTo>
                <a:lnTo>
                  <a:pt x="448" y="6568"/>
                </a:lnTo>
                <a:cubicBezTo>
                  <a:pt x="-150" y="7165"/>
                  <a:pt x="-150" y="8957"/>
                  <a:pt x="448" y="9553"/>
                </a:cubicBezTo>
                <a:cubicBezTo>
                  <a:pt x="1642" y="10150"/>
                  <a:pt x="2836" y="10150"/>
                  <a:pt x="3432" y="9553"/>
                </a:cubicBezTo>
                <a:lnTo>
                  <a:pt x="10000" y="29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MH_Other_11"/>
          <p:cNvSpPr/>
          <p:nvPr>
            <p:custDataLst>
              <p:tags r:id="rId11"/>
            </p:custDataLst>
          </p:nvPr>
        </p:nvSpPr>
        <p:spPr>
          <a:xfrm>
            <a:off x="5644754" y="2568174"/>
            <a:ext cx="902494" cy="648890"/>
          </a:xfrm>
          <a:custGeom>
            <a:avLst/>
            <a:gdLst>
              <a:gd name="connsiteX0" fmla="*/ 0 w 606559"/>
              <a:gd name="connsiteY0" fmla="*/ 98549 h 436964"/>
              <a:gd name="connsiteX1" fmla="*/ 296815 w 606559"/>
              <a:gd name="connsiteY1" fmla="*/ 248835 h 436964"/>
              <a:gd name="connsiteX2" fmla="*/ 606559 w 606559"/>
              <a:gd name="connsiteY2" fmla="*/ 99699 h 436964"/>
              <a:gd name="connsiteX3" fmla="*/ 606559 w 606559"/>
              <a:gd name="connsiteY3" fmla="*/ 367011 h 436964"/>
              <a:gd name="connsiteX4" fmla="*/ 536606 w 606559"/>
              <a:gd name="connsiteY4" fmla="*/ 436964 h 436964"/>
              <a:gd name="connsiteX5" fmla="*/ 69953 w 606559"/>
              <a:gd name="connsiteY5" fmla="*/ 436964 h 436964"/>
              <a:gd name="connsiteX6" fmla="*/ 0 w 606559"/>
              <a:gd name="connsiteY6" fmla="*/ 367011 h 436964"/>
              <a:gd name="connsiteX7" fmla="*/ 69953 w 606559"/>
              <a:gd name="connsiteY7" fmla="*/ 0 h 436964"/>
              <a:gd name="connsiteX8" fmla="*/ 536606 w 606559"/>
              <a:gd name="connsiteY8" fmla="*/ 0 h 436964"/>
              <a:gd name="connsiteX9" fmla="*/ 606559 w 606559"/>
              <a:gd name="connsiteY9" fmla="*/ 69953 h 436964"/>
              <a:gd name="connsiteX10" fmla="*/ 606559 w 606559"/>
              <a:gd name="connsiteY10" fmla="*/ 82447 h 436964"/>
              <a:gd name="connsiteX11" fmla="*/ 296815 w 606559"/>
              <a:gd name="connsiteY11" fmla="*/ 231583 h 436964"/>
              <a:gd name="connsiteX12" fmla="*/ 0 w 606559"/>
              <a:gd name="connsiteY12" fmla="*/ 81297 h 436964"/>
              <a:gd name="connsiteX13" fmla="*/ 0 w 606559"/>
              <a:gd name="connsiteY13" fmla="*/ 69953 h 436964"/>
              <a:gd name="connsiteX14" fmla="*/ 69953 w 606559"/>
              <a:gd name="connsiteY14" fmla="*/ 0 h 43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59" h="436964">
                <a:moveTo>
                  <a:pt x="0" y="98549"/>
                </a:moveTo>
                <a:lnTo>
                  <a:pt x="296815" y="248835"/>
                </a:lnTo>
                <a:lnTo>
                  <a:pt x="606559" y="99699"/>
                </a:lnTo>
                <a:lnTo>
                  <a:pt x="606559" y="367011"/>
                </a:lnTo>
                <a:cubicBezTo>
                  <a:pt x="606559" y="405645"/>
                  <a:pt x="575240" y="436964"/>
                  <a:pt x="536606" y="436964"/>
                </a:cubicBezTo>
                <a:lnTo>
                  <a:pt x="69953" y="436964"/>
                </a:lnTo>
                <a:cubicBezTo>
                  <a:pt x="31319" y="436964"/>
                  <a:pt x="0" y="405645"/>
                  <a:pt x="0" y="367011"/>
                </a:cubicBezTo>
                <a:close/>
                <a:moveTo>
                  <a:pt x="69953" y="0"/>
                </a:moveTo>
                <a:lnTo>
                  <a:pt x="536606" y="0"/>
                </a:lnTo>
                <a:cubicBezTo>
                  <a:pt x="575240" y="0"/>
                  <a:pt x="606559" y="31319"/>
                  <a:pt x="606559" y="69953"/>
                </a:cubicBezTo>
                <a:lnTo>
                  <a:pt x="606559" y="82447"/>
                </a:lnTo>
                <a:lnTo>
                  <a:pt x="296815" y="231583"/>
                </a:lnTo>
                <a:lnTo>
                  <a:pt x="0" y="81297"/>
                </a:lnTo>
                <a:lnTo>
                  <a:pt x="0" y="69953"/>
                </a:lnTo>
                <a:cubicBezTo>
                  <a:pt x="0" y="31319"/>
                  <a:pt x="31319" y="0"/>
                  <a:pt x="6995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en-US">
              <a:solidFill>
                <a:srgbClr val="FFFFFF"/>
              </a:solidFill>
            </a:endParaRPr>
          </a:p>
        </p:txBody>
      </p:sp>
      <p:sp>
        <p:nvSpPr>
          <p:cNvPr id="16" name="内容占位符 2"/>
          <p:cNvSpPr txBox="1">
            <a:spLocks/>
          </p:cNvSpPr>
          <p:nvPr/>
        </p:nvSpPr>
        <p:spPr>
          <a:xfrm>
            <a:off x="2106402" y="3744672"/>
            <a:ext cx="2340000" cy="972000"/>
          </a:xfrm>
          <a:prstGeom prst="rect">
            <a:avLst/>
          </a:prstGeom>
        </p:spPr>
        <p:txBody>
          <a:bodyPr>
            <a:normAutofit/>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dirty="0">
                <a:latin typeface="宋体" panose="02010600030101010101" pitchFamily="2" charset="-122"/>
                <a:ea typeface="宋体" panose="02010600030101010101" pitchFamily="2" charset="-122"/>
              </a:rPr>
              <a:t>从输入到输出到有意义的结果</a:t>
            </a:r>
            <a:endParaRPr lang="en-US" altLang="zh-CN" dirty="0">
              <a:latin typeface="宋体" panose="02010600030101010101" pitchFamily="2" charset="-122"/>
              <a:ea typeface="宋体" panose="02010600030101010101" pitchFamily="2" charset="-122"/>
            </a:endParaRPr>
          </a:p>
        </p:txBody>
      </p:sp>
      <p:sp>
        <p:nvSpPr>
          <p:cNvPr id="17" name="内容占位符 2"/>
          <p:cNvSpPr txBox="1">
            <a:spLocks/>
          </p:cNvSpPr>
          <p:nvPr/>
        </p:nvSpPr>
        <p:spPr>
          <a:xfrm>
            <a:off x="4932122" y="3744672"/>
            <a:ext cx="2340000" cy="972000"/>
          </a:xfrm>
          <a:prstGeom prst="rect">
            <a:avLst/>
          </a:prstGeom>
        </p:spPr>
        <p:txBody>
          <a:bodyPr>
            <a:noAutofit/>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dirty="0">
                <a:latin typeface="宋体" panose="02010600030101010101" pitchFamily="2" charset="-122"/>
                <a:ea typeface="宋体" panose="02010600030101010101" pitchFamily="2" charset="-122"/>
              </a:rPr>
              <a:t>从设计到服务到最优化系统</a:t>
            </a:r>
            <a:endParaRPr lang="en-US" altLang="zh-CN" dirty="0">
              <a:latin typeface="宋体" panose="02010600030101010101" pitchFamily="2" charset="-122"/>
              <a:ea typeface="宋体" panose="02010600030101010101" pitchFamily="2" charset="-122"/>
            </a:endParaRPr>
          </a:p>
        </p:txBody>
      </p:sp>
      <p:sp>
        <p:nvSpPr>
          <p:cNvPr id="18" name="内容占位符 2"/>
          <p:cNvSpPr txBox="1">
            <a:spLocks/>
          </p:cNvSpPr>
          <p:nvPr/>
        </p:nvSpPr>
        <p:spPr>
          <a:xfrm>
            <a:off x="7712846" y="3744672"/>
            <a:ext cx="2340000" cy="972000"/>
          </a:xfrm>
          <a:prstGeom prst="rect">
            <a:avLst/>
          </a:prstGeom>
        </p:spPr>
        <p:txBody>
          <a:bodyPr>
            <a:noAutofit/>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dirty="0">
                <a:latin typeface="宋体" panose="02010600030101010101" pitchFamily="2" charset="-122"/>
                <a:ea typeface="宋体" panose="02010600030101010101" pitchFamily="2" charset="-122"/>
              </a:rPr>
              <a:t>从故事到真相到故事的真相</a:t>
            </a:r>
          </a:p>
        </p:txBody>
      </p:sp>
      <p:sp>
        <p:nvSpPr>
          <p:cNvPr id="3" name="灯片编号占位符 2"/>
          <p:cNvSpPr>
            <a:spLocks noGrp="1"/>
          </p:cNvSpPr>
          <p:nvPr>
            <p:ph type="sldNum" sz="quarter" idx="12"/>
          </p:nvPr>
        </p:nvSpPr>
        <p:spPr/>
        <p:txBody>
          <a:bodyPr/>
          <a:lstStyle/>
          <a:p>
            <a:fld id="{0942CA2C-757D-4498-8019-7245C50B2FEA}" type="slidenum">
              <a:rPr lang="zh-CN" altLang="en-US" smtClean="0"/>
              <a:t>14</a:t>
            </a:fld>
            <a:endParaRPr lang="zh-CN" altLang="en-US"/>
          </a:p>
        </p:txBody>
      </p:sp>
    </p:spTree>
    <p:extLst>
      <p:ext uri="{BB962C8B-B14F-4D97-AF65-F5344CB8AC3E}">
        <p14:creationId xmlns:p14="http://schemas.microsoft.com/office/powerpoint/2010/main" val="237880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从输入到输出到有意义的结果</a:t>
            </a:r>
          </a:p>
        </p:txBody>
      </p:sp>
      <p:sp>
        <p:nvSpPr>
          <p:cNvPr id="20" name="KSO_Shape"/>
          <p:cNvSpPr/>
          <p:nvPr/>
        </p:nvSpPr>
        <p:spPr>
          <a:xfrm>
            <a:off x="4346880" y="2316819"/>
            <a:ext cx="1905000" cy="1577975"/>
          </a:xfrm>
          <a:prstGeom prst="mathEqual">
            <a:avLst>
              <a:gd name="adj1" fmla="val 13987"/>
              <a:gd name="adj2" fmla="val 11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矩形 2"/>
          <p:cNvSpPr/>
          <p:nvPr/>
        </p:nvSpPr>
        <p:spPr>
          <a:xfrm>
            <a:off x="536255" y="2218812"/>
            <a:ext cx="3999813" cy="1754326"/>
          </a:xfrm>
          <a:prstGeom prst="rect">
            <a:avLst/>
          </a:prstGeom>
          <a:noFill/>
        </p:spPr>
        <p:txBody>
          <a:bodyPr wrap="none" lIns="91440" tIns="45720" rIns="91440" bIns="45720">
            <a:spAutoFit/>
          </a:bodyPr>
          <a:lstStyle/>
          <a:p>
            <a:pPr algn="ctr"/>
            <a:r>
              <a:rPr lang="zh-CN" altLang="en-US" sz="5400" b="1" dirty="0">
                <a:ln w="22225">
                  <a:solidFill>
                    <a:schemeClr val="accent2"/>
                  </a:solidFill>
                  <a:prstDash val="solid"/>
                </a:ln>
                <a:solidFill>
                  <a:schemeClr val="accent2">
                    <a:lumMod val="40000"/>
                    <a:lumOff val="60000"/>
                  </a:schemeClr>
                </a:solidFill>
              </a:rPr>
              <a:t>输出</a:t>
            </a:r>
            <a:endParaRPr lang="en-US" altLang="zh-CN" sz="5400" b="1" dirty="0">
              <a:ln w="22225">
                <a:solidFill>
                  <a:schemeClr val="accent2"/>
                </a:solidFill>
                <a:prstDash val="solid"/>
              </a:ln>
              <a:solidFill>
                <a:schemeClr val="accent2">
                  <a:lumMod val="40000"/>
                  <a:lumOff val="60000"/>
                </a:schemeClr>
              </a:solidFill>
            </a:endParaRPr>
          </a:p>
          <a:p>
            <a:pPr algn="ctr"/>
            <a:r>
              <a:rPr lang="zh-CN" altLang="en-US" sz="5400" b="1" dirty="0">
                <a:ln w="22225">
                  <a:solidFill>
                    <a:schemeClr val="accent2"/>
                  </a:solidFill>
                  <a:prstDash val="solid"/>
                </a:ln>
                <a:solidFill>
                  <a:schemeClr val="accent2">
                    <a:lumMod val="40000"/>
                    <a:lumOff val="60000"/>
                  </a:schemeClr>
                </a:solidFill>
              </a:rPr>
              <a:t>（</a:t>
            </a:r>
            <a:r>
              <a:rPr lang="en-US" altLang="zh-CN" sz="5400" b="1" dirty="0">
                <a:ln w="22225">
                  <a:solidFill>
                    <a:schemeClr val="accent2"/>
                  </a:solidFill>
                  <a:prstDash val="solid"/>
                </a:ln>
                <a:solidFill>
                  <a:schemeClr val="accent2">
                    <a:lumMod val="40000"/>
                    <a:lumOff val="60000"/>
                  </a:schemeClr>
                </a:solidFill>
              </a:rPr>
              <a:t>Outputs</a:t>
            </a:r>
            <a:r>
              <a:rPr lang="zh-CN" altLang="en-US" sz="5400" b="1" dirty="0">
                <a:ln w="22225">
                  <a:solidFill>
                    <a:schemeClr val="accent2"/>
                  </a:solidFill>
                  <a:prstDash val="solid"/>
                </a:ln>
                <a:solidFill>
                  <a:schemeClr val="accent2">
                    <a:lumMod val="40000"/>
                    <a:lumOff val="60000"/>
                  </a:schemeClr>
                </a:solidFill>
              </a:rPr>
              <a:t>）</a:t>
            </a:r>
          </a:p>
        </p:txBody>
      </p:sp>
      <p:sp>
        <p:nvSpPr>
          <p:cNvPr id="4" name="矩形 3"/>
          <p:cNvSpPr/>
          <p:nvPr/>
        </p:nvSpPr>
        <p:spPr>
          <a:xfrm>
            <a:off x="6052747" y="2218812"/>
            <a:ext cx="4538422" cy="1754326"/>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rPr>
              <a:t>结果</a:t>
            </a:r>
            <a:endPar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endParaRPr>
          </a:p>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rPr>
              <a:t>（</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rPr>
              <a:t>Outcomes</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22" name="矩形 21"/>
          <p:cNvSpPr/>
          <p:nvPr/>
        </p:nvSpPr>
        <p:spPr>
          <a:xfrm rot="2096580">
            <a:off x="3001675" y="1998348"/>
            <a:ext cx="4595410" cy="2031325"/>
          </a:xfrm>
          <a:prstGeom prst="rect">
            <a:avLst/>
          </a:prstGeom>
          <a:noFill/>
        </p:spPr>
        <p:txBody>
          <a:bodyPr wrap="square" lIns="91440" tIns="45720" rIns="91440" bIns="45720">
            <a:spAutoFit/>
          </a:bodyPr>
          <a:lstStyle/>
          <a:p>
            <a:pPr algn="ctr"/>
            <a:r>
              <a:rPr lang="zh-CN" altLang="en-US" sz="12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
        <p:nvSpPr>
          <p:cNvPr id="5" name="灯片编号占位符 4"/>
          <p:cNvSpPr>
            <a:spLocks noGrp="1"/>
          </p:cNvSpPr>
          <p:nvPr>
            <p:ph type="sldNum" sz="quarter" idx="12"/>
          </p:nvPr>
        </p:nvSpPr>
        <p:spPr/>
        <p:txBody>
          <a:bodyPr/>
          <a:lstStyle/>
          <a:p>
            <a:fld id="{0942CA2C-757D-4498-8019-7245C50B2FEA}" type="slidenum">
              <a:rPr lang="zh-CN" altLang="en-US" smtClean="0"/>
              <a:t>15</a:t>
            </a:fld>
            <a:endParaRPr lang="zh-CN" altLang="en-US"/>
          </a:p>
        </p:txBody>
      </p:sp>
    </p:spTree>
    <p:extLst>
      <p:ext uri="{BB962C8B-B14F-4D97-AF65-F5344CB8AC3E}">
        <p14:creationId xmlns:p14="http://schemas.microsoft.com/office/powerpoint/2010/main" val="52544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
                                          </p:val>
                                        </p:tav>
                                        <p:tav tm="100000">
                                          <p:val>
                                            <p:fltVal val="1"/>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从输入到输出到有意义的结果</a:t>
            </a:r>
          </a:p>
        </p:txBody>
      </p:sp>
      <p:sp>
        <p:nvSpPr>
          <p:cNvPr id="3" name="内容占位符 2"/>
          <p:cNvSpPr>
            <a:spLocks noGrp="1"/>
          </p:cNvSpPr>
          <p:nvPr>
            <p:ph idx="1"/>
          </p:nvPr>
        </p:nvSpPr>
        <p:spPr>
          <a:xfrm>
            <a:off x="925641" y="2592006"/>
            <a:ext cx="1996477" cy="1512000"/>
          </a:xfrm>
          <a:noFill/>
        </p:spPr>
        <p:style>
          <a:lnRef idx="2">
            <a:schemeClr val="accent6"/>
          </a:lnRef>
          <a:fillRef idx="1">
            <a:schemeClr val="lt1"/>
          </a:fillRef>
          <a:effectRef idx="0">
            <a:schemeClr val="accent6"/>
          </a:effectRef>
          <a:fontRef idx="minor">
            <a:schemeClr val="dk1"/>
          </a:fontRef>
        </p:style>
        <p:txBody>
          <a:bodyPr>
            <a:normAutofit/>
          </a:bodyPr>
          <a:lstStyle/>
          <a:p>
            <a:pPr marL="0" indent="0" algn="ctr">
              <a:lnSpc>
                <a:spcPct val="150000"/>
              </a:lnSpc>
              <a:buNone/>
            </a:pPr>
            <a:r>
              <a:rPr lang="zh-CN" altLang="en-US" dirty="0">
                <a:latin typeface="宋体" panose="02010600030101010101" pitchFamily="2" charset="-122"/>
                <a:ea typeface="宋体" panose="02010600030101010101" pitchFamily="2" charset="-122"/>
              </a:rPr>
              <a:t>输入</a:t>
            </a:r>
            <a:endParaRPr lang="en-US" altLang="zh-CN" dirty="0">
              <a:latin typeface="宋体" panose="02010600030101010101" pitchFamily="2" charset="-122"/>
              <a:ea typeface="宋体" panose="02010600030101010101" pitchFamily="2" charset="-122"/>
            </a:endParaRPr>
          </a:p>
          <a:p>
            <a:pPr marL="0" indent="0" algn="ctr">
              <a:lnSpc>
                <a:spcPct val="150000"/>
              </a:lnSpc>
              <a:buNone/>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Inputs</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p:txBody>
      </p:sp>
      <p:sp>
        <p:nvSpPr>
          <p:cNvPr id="7" name="内容占位符 2"/>
          <p:cNvSpPr txBox="1">
            <a:spLocks/>
          </p:cNvSpPr>
          <p:nvPr/>
        </p:nvSpPr>
        <p:spPr>
          <a:xfrm>
            <a:off x="7485981" y="1637932"/>
            <a:ext cx="2556000" cy="1512000"/>
          </a:xfrm>
          <a:prstGeom prst="rect">
            <a:avLst/>
          </a:prstGeom>
          <a:noFill/>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dirty="0">
                <a:latin typeface="宋体" panose="02010600030101010101" pitchFamily="2" charset="-122"/>
                <a:ea typeface="宋体" panose="02010600030101010101" pitchFamily="2" charset="-122"/>
              </a:rPr>
              <a:t>输出</a:t>
            </a:r>
            <a:endParaRPr lang="en-US" altLang="zh-CN" dirty="0">
              <a:latin typeface="宋体" panose="02010600030101010101" pitchFamily="2" charset="-122"/>
              <a:ea typeface="宋体" panose="02010600030101010101" pitchFamily="2" charset="-122"/>
            </a:endParaRPr>
          </a:p>
          <a:p>
            <a:pPr marL="0" indent="0" algn="ctr">
              <a:lnSpc>
                <a:spcPct val="150000"/>
              </a:lnSpc>
              <a:buNone/>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Outputs</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p:txBody>
      </p:sp>
      <p:sp>
        <p:nvSpPr>
          <p:cNvPr id="8" name="内容占位符 2"/>
          <p:cNvSpPr txBox="1">
            <a:spLocks/>
          </p:cNvSpPr>
          <p:nvPr/>
        </p:nvSpPr>
        <p:spPr>
          <a:xfrm>
            <a:off x="7485981" y="3348006"/>
            <a:ext cx="2556000" cy="1512000"/>
          </a:xfrm>
          <a:prstGeom prst="rect">
            <a:avLst/>
          </a:prstGeom>
          <a:noFill/>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dirty="0">
                <a:latin typeface="宋体" panose="02010600030101010101" pitchFamily="2" charset="-122"/>
                <a:ea typeface="宋体" panose="02010600030101010101" pitchFamily="2" charset="-122"/>
              </a:rPr>
              <a:t>结果</a:t>
            </a:r>
            <a:endParaRPr lang="en-US" altLang="zh-CN" dirty="0">
              <a:latin typeface="宋体" panose="02010600030101010101" pitchFamily="2" charset="-122"/>
              <a:ea typeface="宋体" panose="02010600030101010101" pitchFamily="2" charset="-122"/>
            </a:endParaRPr>
          </a:p>
          <a:p>
            <a:pPr marL="0" indent="0" algn="ctr">
              <a:lnSpc>
                <a:spcPct val="150000"/>
              </a:lnSpc>
              <a:buNone/>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Outcomes</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p:txBody>
      </p:sp>
      <p:sp>
        <p:nvSpPr>
          <p:cNvPr id="9" name="内容占位符 2"/>
          <p:cNvSpPr txBox="1">
            <a:spLocks/>
          </p:cNvSpPr>
          <p:nvPr/>
        </p:nvSpPr>
        <p:spPr>
          <a:xfrm>
            <a:off x="3645703" y="2592006"/>
            <a:ext cx="2916000" cy="1512000"/>
          </a:xfrm>
          <a:prstGeom prst="rect">
            <a:avLst/>
          </a:prstGeom>
          <a:noFill/>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dirty="0">
                <a:latin typeface="宋体" panose="02010600030101010101" pitchFamily="2" charset="-122"/>
                <a:ea typeface="宋体" panose="02010600030101010101" pitchFamily="2" charset="-122"/>
              </a:rPr>
              <a:t>变革理论</a:t>
            </a:r>
            <a:endParaRPr lang="en-US" altLang="zh-CN" dirty="0">
              <a:latin typeface="宋体" panose="02010600030101010101" pitchFamily="2" charset="-122"/>
              <a:ea typeface="宋体" panose="02010600030101010101" pitchFamily="2" charset="-122"/>
            </a:endParaRPr>
          </a:p>
          <a:p>
            <a:pPr marL="0" indent="0" algn="ctr">
              <a:lnSpc>
                <a:spcPct val="150000"/>
              </a:lnSpc>
              <a:buNone/>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Theory of Change</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p:txBody>
      </p:sp>
      <p:sp>
        <p:nvSpPr>
          <p:cNvPr id="14" name="KSO_Shape"/>
          <p:cNvSpPr/>
          <p:nvPr/>
        </p:nvSpPr>
        <p:spPr>
          <a:xfrm>
            <a:off x="3028912" y="3242207"/>
            <a:ext cx="489969" cy="211598"/>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KSO_Shape"/>
          <p:cNvSpPr/>
          <p:nvPr/>
        </p:nvSpPr>
        <p:spPr>
          <a:xfrm rot="1961649">
            <a:off x="6842331" y="2331545"/>
            <a:ext cx="426983" cy="755682"/>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KSO_Shape"/>
          <p:cNvSpPr/>
          <p:nvPr/>
        </p:nvSpPr>
        <p:spPr>
          <a:xfrm rot="8628135" flipH="1">
            <a:off x="6825666" y="3553865"/>
            <a:ext cx="426983" cy="755682"/>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灯片编号占位符 3"/>
          <p:cNvSpPr>
            <a:spLocks noGrp="1"/>
          </p:cNvSpPr>
          <p:nvPr>
            <p:ph type="sldNum" sz="quarter" idx="12"/>
          </p:nvPr>
        </p:nvSpPr>
        <p:spPr/>
        <p:txBody>
          <a:bodyPr/>
          <a:lstStyle/>
          <a:p>
            <a:fld id="{0942CA2C-757D-4498-8019-7245C50B2FEA}" type="slidenum">
              <a:rPr lang="zh-CN" altLang="en-US" smtClean="0"/>
              <a:t>16</a:t>
            </a:fld>
            <a:endParaRPr lang="zh-CN" altLang="en-US"/>
          </a:p>
        </p:txBody>
      </p:sp>
    </p:spTree>
    <p:extLst>
      <p:ext uri="{BB962C8B-B14F-4D97-AF65-F5344CB8AC3E}">
        <p14:creationId xmlns:p14="http://schemas.microsoft.com/office/powerpoint/2010/main" val="274266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从设计到服务到最优化系统</a:t>
            </a:r>
          </a:p>
        </p:txBody>
      </p:sp>
      <p:sp>
        <p:nvSpPr>
          <p:cNvPr id="3" name="内容占位符 2"/>
          <p:cNvSpPr>
            <a:spLocks noGrp="1"/>
          </p:cNvSpPr>
          <p:nvPr>
            <p:ph idx="1"/>
          </p:nvPr>
        </p:nvSpPr>
        <p:spPr>
          <a:xfrm>
            <a:off x="2943625" y="2762897"/>
            <a:ext cx="1996477" cy="650201"/>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lgn="ctr">
              <a:lnSpc>
                <a:spcPct val="150000"/>
              </a:lnSpc>
              <a:buNone/>
            </a:pPr>
            <a:r>
              <a:rPr lang="zh-CN" altLang="en-US" dirty="0">
                <a:latin typeface="宋体" panose="02010600030101010101" pitchFamily="2" charset="-122"/>
                <a:ea typeface="宋体" panose="02010600030101010101" pitchFamily="2" charset="-122"/>
              </a:rPr>
              <a:t>设计</a:t>
            </a:r>
            <a:endParaRPr lang="en-US" altLang="zh-CN" dirty="0">
              <a:latin typeface="宋体" panose="02010600030101010101" pitchFamily="2" charset="-122"/>
              <a:ea typeface="宋体" panose="02010600030101010101" pitchFamily="2" charset="-122"/>
            </a:endParaRPr>
          </a:p>
        </p:txBody>
      </p:sp>
      <p:sp>
        <p:nvSpPr>
          <p:cNvPr id="7" name="内容占位符 2"/>
          <p:cNvSpPr txBox="1">
            <a:spLocks/>
          </p:cNvSpPr>
          <p:nvPr/>
        </p:nvSpPr>
        <p:spPr>
          <a:xfrm>
            <a:off x="5749885" y="2117491"/>
            <a:ext cx="1996477" cy="6454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dirty="0">
                <a:latin typeface="宋体" panose="02010600030101010101" pitchFamily="2" charset="-122"/>
                <a:ea typeface="宋体" panose="02010600030101010101" pitchFamily="2" charset="-122"/>
              </a:rPr>
              <a:t>服务</a:t>
            </a:r>
            <a:endParaRPr lang="en-US" altLang="zh-CN" dirty="0">
              <a:latin typeface="宋体" panose="02010600030101010101" pitchFamily="2" charset="-122"/>
              <a:ea typeface="宋体" panose="02010600030101010101" pitchFamily="2" charset="-122"/>
            </a:endParaRPr>
          </a:p>
        </p:txBody>
      </p:sp>
      <p:sp>
        <p:nvSpPr>
          <p:cNvPr id="9" name="内容占位符 2"/>
          <p:cNvSpPr txBox="1">
            <a:spLocks/>
          </p:cNvSpPr>
          <p:nvPr/>
        </p:nvSpPr>
        <p:spPr>
          <a:xfrm>
            <a:off x="5749884" y="3413098"/>
            <a:ext cx="1996477" cy="6502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dirty="0">
                <a:latin typeface="宋体" panose="02010600030101010101" pitchFamily="2" charset="-122"/>
                <a:ea typeface="宋体" panose="02010600030101010101" pitchFamily="2" charset="-122"/>
              </a:rPr>
              <a:t>产品</a:t>
            </a:r>
            <a:endParaRPr lang="en-US" altLang="zh-CN" dirty="0">
              <a:latin typeface="宋体" panose="02010600030101010101" pitchFamily="2" charset="-122"/>
              <a:ea typeface="宋体" panose="02010600030101010101" pitchFamily="2" charset="-122"/>
            </a:endParaRPr>
          </a:p>
        </p:txBody>
      </p:sp>
      <p:sp>
        <p:nvSpPr>
          <p:cNvPr id="11" name="KSO_Shape"/>
          <p:cNvSpPr/>
          <p:nvPr/>
        </p:nvSpPr>
        <p:spPr>
          <a:xfrm rot="20212718">
            <a:off x="4889747" y="2437852"/>
            <a:ext cx="752837" cy="523351"/>
          </a:xfrm>
          <a:prstGeom prst="mathEqual">
            <a:avLst>
              <a:gd name="adj1" fmla="val 13987"/>
              <a:gd name="adj2" fmla="val 11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6" name="组合 5"/>
          <p:cNvGrpSpPr/>
          <p:nvPr/>
        </p:nvGrpSpPr>
        <p:grpSpPr>
          <a:xfrm>
            <a:off x="4874465" y="3303901"/>
            <a:ext cx="752837" cy="576000"/>
            <a:chOff x="4874465" y="3303901"/>
            <a:chExt cx="752837" cy="576000"/>
          </a:xfrm>
        </p:grpSpPr>
        <p:sp>
          <p:nvSpPr>
            <p:cNvPr id="12" name="KSO_Shape"/>
            <p:cNvSpPr/>
            <p:nvPr/>
          </p:nvSpPr>
          <p:spPr>
            <a:xfrm rot="1387282" flipH="1">
              <a:off x="4874465" y="3336101"/>
              <a:ext cx="752837" cy="523351"/>
            </a:xfrm>
            <a:prstGeom prst="mathEqual">
              <a:avLst>
                <a:gd name="adj1" fmla="val 13987"/>
                <a:gd name="adj2" fmla="val 117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5" name="直接连接符 4"/>
            <p:cNvCxnSpPr/>
            <p:nvPr/>
          </p:nvCxnSpPr>
          <p:spPr>
            <a:xfrm flipH="1">
              <a:off x="5029197" y="3303901"/>
              <a:ext cx="360000" cy="57600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4" name="灯片编号占位符 3"/>
          <p:cNvSpPr>
            <a:spLocks noGrp="1"/>
          </p:cNvSpPr>
          <p:nvPr>
            <p:ph type="sldNum" sz="quarter" idx="12"/>
          </p:nvPr>
        </p:nvSpPr>
        <p:spPr/>
        <p:txBody>
          <a:bodyPr/>
          <a:lstStyle/>
          <a:p>
            <a:fld id="{0942CA2C-757D-4498-8019-7245C50B2FEA}" type="slidenum">
              <a:rPr lang="zh-CN" altLang="en-US" smtClean="0"/>
              <a:t>17</a:t>
            </a:fld>
            <a:endParaRPr lang="zh-CN" altLang="en-US"/>
          </a:p>
        </p:txBody>
      </p:sp>
    </p:spTree>
    <p:extLst>
      <p:ext uri="{BB962C8B-B14F-4D97-AF65-F5344CB8AC3E}">
        <p14:creationId xmlns:p14="http://schemas.microsoft.com/office/powerpoint/2010/main" val="226403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从设计到服务到最优化系统</a:t>
            </a:r>
          </a:p>
        </p:txBody>
      </p:sp>
      <p:sp>
        <p:nvSpPr>
          <p:cNvPr id="4" name="内容占位符 3"/>
          <p:cNvSpPr>
            <a:spLocks noGrp="1"/>
          </p:cNvSpPr>
          <p:nvPr>
            <p:ph idx="1"/>
          </p:nvPr>
        </p:nvSpPr>
        <p:spPr>
          <a:xfrm>
            <a:off x="754746" y="1406468"/>
            <a:ext cx="10927501" cy="830296"/>
          </a:xfrm>
        </p:spPr>
        <p:txBody>
          <a:bodyPr>
            <a:normAutofit/>
          </a:bodyPr>
          <a:lstStyle/>
          <a:p>
            <a:pPr>
              <a:lnSpc>
                <a:spcPct val="150000"/>
              </a:lnSpc>
            </a:pPr>
            <a:r>
              <a:rPr lang="zh-CN" altLang="zh-CN" dirty="0"/>
              <a:t>基于设计的实践研究有四个关键要素</a:t>
            </a:r>
            <a:r>
              <a:rPr lang="zh-CN" altLang="en-US" dirty="0"/>
              <a:t>（</a:t>
            </a:r>
            <a:r>
              <a:rPr lang="en-US" altLang="zh-CN" dirty="0" err="1"/>
              <a:t>Penuel</a:t>
            </a:r>
            <a:r>
              <a:rPr lang="en-US" altLang="zh-CN" dirty="0"/>
              <a:t> et al.</a:t>
            </a:r>
            <a:r>
              <a:rPr lang="zh-CN" altLang="en-US" dirty="0"/>
              <a:t>，</a:t>
            </a:r>
            <a:r>
              <a:rPr lang="en-US" altLang="zh-CN" dirty="0"/>
              <a:t>2011</a:t>
            </a:r>
            <a:r>
              <a:rPr lang="zh-CN" altLang="en-US" dirty="0"/>
              <a:t>）</a:t>
            </a:r>
            <a:r>
              <a:rPr lang="en-US" altLang="zh-CN" dirty="0"/>
              <a:t>:</a:t>
            </a:r>
          </a:p>
        </p:txBody>
      </p:sp>
      <p:sp>
        <p:nvSpPr>
          <p:cNvPr id="5" name="MH_Other_1"/>
          <p:cNvSpPr>
            <a:spLocks noChangeArrowheads="1"/>
          </p:cNvSpPr>
          <p:nvPr>
            <p:custDataLst>
              <p:tags r:id="rId1"/>
            </p:custDataLst>
          </p:nvPr>
        </p:nvSpPr>
        <p:spPr bwMode="auto">
          <a:xfrm rot="10403702" flipV="1">
            <a:off x="799249" y="4785849"/>
            <a:ext cx="1325562" cy="173038"/>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sz="1400" kern="0">
              <a:solidFill>
                <a:sysClr val="windowText" lastClr="000000"/>
              </a:solidFill>
              <a:latin typeface="Arial" pitchFamily="34" charset="0"/>
            </a:endParaRPr>
          </a:p>
        </p:txBody>
      </p:sp>
      <p:sp>
        <p:nvSpPr>
          <p:cNvPr id="6" name="MH_Other_2"/>
          <p:cNvSpPr>
            <a:spLocks noChangeArrowheads="1"/>
          </p:cNvSpPr>
          <p:nvPr>
            <p:custDataLst>
              <p:tags r:id="rId2"/>
            </p:custDataLst>
          </p:nvPr>
        </p:nvSpPr>
        <p:spPr bwMode="auto">
          <a:xfrm rot="10403702" flipV="1">
            <a:off x="1570774" y="3771438"/>
            <a:ext cx="1325562" cy="173037"/>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sz="1400" kern="0">
              <a:solidFill>
                <a:sysClr val="windowText" lastClr="000000"/>
              </a:solidFill>
              <a:latin typeface="Arial" pitchFamily="34" charset="0"/>
            </a:endParaRPr>
          </a:p>
        </p:txBody>
      </p:sp>
      <p:sp>
        <p:nvSpPr>
          <p:cNvPr id="7" name="MH_Other_3"/>
          <p:cNvSpPr>
            <a:spLocks noChangeArrowheads="1"/>
          </p:cNvSpPr>
          <p:nvPr>
            <p:custDataLst>
              <p:tags r:id="rId3"/>
            </p:custDataLst>
          </p:nvPr>
        </p:nvSpPr>
        <p:spPr bwMode="auto">
          <a:xfrm rot="10403702" flipV="1">
            <a:off x="797662" y="2874500"/>
            <a:ext cx="1325563" cy="174625"/>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sz="1400" kern="0">
              <a:solidFill>
                <a:sysClr val="windowText" lastClr="000000"/>
              </a:solidFill>
              <a:latin typeface="Arial" pitchFamily="34" charset="0"/>
            </a:endParaRPr>
          </a:p>
        </p:txBody>
      </p:sp>
      <p:sp>
        <p:nvSpPr>
          <p:cNvPr id="8" name="MH_Other_4"/>
          <p:cNvSpPr/>
          <p:nvPr>
            <p:custDataLst>
              <p:tags r:id="rId4"/>
            </p:custDataLst>
          </p:nvPr>
        </p:nvSpPr>
        <p:spPr>
          <a:xfrm flipH="1">
            <a:off x="1005624" y="2393488"/>
            <a:ext cx="207962" cy="484187"/>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9" name="MH_Other_5"/>
          <p:cNvSpPr/>
          <p:nvPr>
            <p:custDataLst>
              <p:tags r:id="rId5"/>
            </p:custDataLst>
          </p:nvPr>
        </p:nvSpPr>
        <p:spPr>
          <a:xfrm flipH="1">
            <a:off x="1105637" y="2393488"/>
            <a:ext cx="708025" cy="593725"/>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 fmla="*/ 187008 w 965200"/>
              <a:gd name="connsiteY0" fmla="*/ 6032 h 843280"/>
              <a:gd name="connsiteX1" fmla="*/ 822960 w 965200"/>
              <a:gd name="connsiteY1" fmla="*/ 0 h 843280"/>
              <a:gd name="connsiteX2" fmla="*/ 965200 w 965200"/>
              <a:gd name="connsiteY2" fmla="*/ 843280 h 843280"/>
              <a:gd name="connsiteX3" fmla="*/ 0 w 965200"/>
              <a:gd name="connsiteY3" fmla="*/ 731520 h 843280"/>
              <a:gd name="connsiteX4" fmla="*/ 187008 w 965200"/>
              <a:gd name="connsiteY4" fmla="*/ 6032 h 8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200" h="843280">
                <a:moveTo>
                  <a:pt x="187008" y="6032"/>
                </a:moveTo>
                <a:lnTo>
                  <a:pt x="822960" y="0"/>
                </a:lnTo>
                <a:lnTo>
                  <a:pt x="965200" y="843280"/>
                </a:lnTo>
                <a:lnTo>
                  <a:pt x="0" y="731520"/>
                </a:lnTo>
                <a:lnTo>
                  <a:pt x="187008" y="6032"/>
                </a:lnTo>
                <a:close/>
              </a:path>
            </a:pathLst>
          </a:cu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FFFFFF"/>
                </a:solidFill>
              </a:rPr>
              <a:t>A</a:t>
            </a:r>
            <a:endParaRPr lang="zh-CN" altLang="en-US" sz="2800" dirty="0">
              <a:solidFill>
                <a:srgbClr val="FFFFFF"/>
              </a:solidFill>
            </a:endParaRPr>
          </a:p>
        </p:txBody>
      </p:sp>
      <p:sp>
        <p:nvSpPr>
          <p:cNvPr id="10" name="MH_Other_6"/>
          <p:cNvSpPr/>
          <p:nvPr>
            <p:custDataLst>
              <p:tags r:id="rId6"/>
            </p:custDataLst>
          </p:nvPr>
        </p:nvSpPr>
        <p:spPr>
          <a:xfrm flipH="1">
            <a:off x="1778737" y="3290424"/>
            <a:ext cx="207963" cy="484188"/>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chemeClr val="accent2">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11" name="MH_Other_7"/>
          <p:cNvSpPr/>
          <p:nvPr>
            <p:custDataLst>
              <p:tags r:id="rId7"/>
            </p:custDataLst>
          </p:nvPr>
        </p:nvSpPr>
        <p:spPr>
          <a:xfrm flipH="1">
            <a:off x="1878750" y="3290425"/>
            <a:ext cx="708025" cy="593725"/>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 fmla="*/ 187008 w 965200"/>
              <a:gd name="connsiteY0" fmla="*/ 6032 h 843280"/>
              <a:gd name="connsiteX1" fmla="*/ 822960 w 965200"/>
              <a:gd name="connsiteY1" fmla="*/ 0 h 843280"/>
              <a:gd name="connsiteX2" fmla="*/ 965200 w 965200"/>
              <a:gd name="connsiteY2" fmla="*/ 843280 h 843280"/>
              <a:gd name="connsiteX3" fmla="*/ 0 w 965200"/>
              <a:gd name="connsiteY3" fmla="*/ 731520 h 843280"/>
              <a:gd name="connsiteX4" fmla="*/ 187008 w 965200"/>
              <a:gd name="connsiteY4" fmla="*/ 6032 h 8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200" h="843280">
                <a:moveTo>
                  <a:pt x="187008" y="6032"/>
                </a:moveTo>
                <a:lnTo>
                  <a:pt x="822960" y="0"/>
                </a:lnTo>
                <a:lnTo>
                  <a:pt x="965200" y="843280"/>
                </a:lnTo>
                <a:lnTo>
                  <a:pt x="0" y="731520"/>
                </a:lnTo>
                <a:lnTo>
                  <a:pt x="187008" y="6032"/>
                </a:lnTo>
                <a:close/>
              </a:path>
            </a:pathLst>
          </a:cu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FFFFFF"/>
                </a:solidFill>
              </a:rPr>
              <a:t>B</a:t>
            </a:r>
            <a:endParaRPr lang="zh-CN" altLang="en-US" sz="2800" dirty="0">
              <a:solidFill>
                <a:srgbClr val="FFFFFF"/>
              </a:solidFill>
            </a:endParaRPr>
          </a:p>
        </p:txBody>
      </p:sp>
      <p:sp>
        <p:nvSpPr>
          <p:cNvPr id="12" name="MH_Other_8"/>
          <p:cNvSpPr/>
          <p:nvPr>
            <p:custDataLst>
              <p:tags r:id="rId8"/>
            </p:custDataLst>
          </p:nvPr>
        </p:nvSpPr>
        <p:spPr>
          <a:xfrm flipH="1">
            <a:off x="1005624" y="4298488"/>
            <a:ext cx="207962" cy="485775"/>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chemeClr val="accent3">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13" name="MH_Other_9"/>
          <p:cNvSpPr/>
          <p:nvPr>
            <p:custDataLst>
              <p:tags r:id="rId9"/>
            </p:custDataLst>
          </p:nvPr>
        </p:nvSpPr>
        <p:spPr>
          <a:xfrm flipH="1">
            <a:off x="1105637" y="4298487"/>
            <a:ext cx="708025" cy="595312"/>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 fmla="*/ 187008 w 965200"/>
              <a:gd name="connsiteY0" fmla="*/ 6032 h 843280"/>
              <a:gd name="connsiteX1" fmla="*/ 822960 w 965200"/>
              <a:gd name="connsiteY1" fmla="*/ 0 h 843280"/>
              <a:gd name="connsiteX2" fmla="*/ 965200 w 965200"/>
              <a:gd name="connsiteY2" fmla="*/ 843280 h 843280"/>
              <a:gd name="connsiteX3" fmla="*/ 0 w 965200"/>
              <a:gd name="connsiteY3" fmla="*/ 731520 h 843280"/>
              <a:gd name="connsiteX4" fmla="*/ 187008 w 965200"/>
              <a:gd name="connsiteY4" fmla="*/ 6032 h 8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200" h="843280">
                <a:moveTo>
                  <a:pt x="187008" y="6032"/>
                </a:moveTo>
                <a:lnTo>
                  <a:pt x="822960" y="0"/>
                </a:lnTo>
                <a:lnTo>
                  <a:pt x="965200" y="843280"/>
                </a:lnTo>
                <a:lnTo>
                  <a:pt x="0" y="731520"/>
                </a:lnTo>
                <a:lnTo>
                  <a:pt x="187008" y="6032"/>
                </a:lnTo>
                <a:close/>
              </a:path>
            </a:pathLst>
          </a:cu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FFFFFF"/>
                </a:solidFill>
              </a:rPr>
              <a:t>C</a:t>
            </a:r>
            <a:endParaRPr lang="zh-CN" altLang="en-US" sz="2800" dirty="0">
              <a:solidFill>
                <a:srgbClr val="FFFFFF"/>
              </a:solidFill>
            </a:endParaRPr>
          </a:p>
        </p:txBody>
      </p:sp>
      <p:sp>
        <p:nvSpPr>
          <p:cNvPr id="14" name="MH_Other_10"/>
          <p:cNvSpPr>
            <a:spLocks noChangeArrowheads="1"/>
          </p:cNvSpPr>
          <p:nvPr>
            <p:custDataLst>
              <p:tags r:id="rId10"/>
            </p:custDataLst>
          </p:nvPr>
        </p:nvSpPr>
        <p:spPr bwMode="auto">
          <a:xfrm rot="10403702" flipV="1">
            <a:off x="1570774" y="5719300"/>
            <a:ext cx="1325562" cy="174625"/>
          </a:xfrm>
          <a:prstGeom prst="ellipse">
            <a:avLst/>
          </a:prstGeom>
          <a:gradFill rotWithShape="1">
            <a:gsLst>
              <a:gs pos="0">
                <a:schemeClr val="tx1">
                  <a:lumMod val="50000"/>
                  <a:lumOff val="50000"/>
                </a:scheme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sz="1400" kern="0">
              <a:solidFill>
                <a:sysClr val="windowText" lastClr="000000"/>
              </a:solidFill>
              <a:latin typeface="Arial" pitchFamily="34" charset="0"/>
            </a:endParaRPr>
          </a:p>
        </p:txBody>
      </p:sp>
      <p:sp>
        <p:nvSpPr>
          <p:cNvPr id="15" name="MH_Other_11"/>
          <p:cNvSpPr/>
          <p:nvPr>
            <p:custDataLst>
              <p:tags r:id="rId11"/>
            </p:custDataLst>
          </p:nvPr>
        </p:nvSpPr>
        <p:spPr>
          <a:xfrm flipH="1">
            <a:off x="1778737" y="5239874"/>
            <a:ext cx="207963" cy="484188"/>
          </a:xfrm>
          <a:custGeom>
            <a:avLst/>
            <a:gdLst>
              <a:gd name="connsiteX0" fmla="*/ 0 w 284480"/>
              <a:gd name="connsiteY0" fmla="*/ 0 h 619760"/>
              <a:gd name="connsiteX1" fmla="*/ 284480 w 284480"/>
              <a:gd name="connsiteY1" fmla="*/ 619760 h 619760"/>
              <a:gd name="connsiteX2" fmla="*/ 81280 w 284480"/>
              <a:gd name="connsiteY2" fmla="*/ 619760 h 619760"/>
              <a:gd name="connsiteX3" fmla="*/ 0 w 284480"/>
              <a:gd name="connsiteY3" fmla="*/ 0 h 619760"/>
            </a:gdLst>
            <a:ahLst/>
            <a:cxnLst>
              <a:cxn ang="0">
                <a:pos x="connsiteX0" y="connsiteY0"/>
              </a:cxn>
              <a:cxn ang="0">
                <a:pos x="connsiteX1" y="connsiteY1"/>
              </a:cxn>
              <a:cxn ang="0">
                <a:pos x="connsiteX2" y="connsiteY2"/>
              </a:cxn>
              <a:cxn ang="0">
                <a:pos x="connsiteX3" y="connsiteY3"/>
              </a:cxn>
            </a:cxnLst>
            <a:rect l="l" t="t" r="r" b="b"/>
            <a:pathLst>
              <a:path w="284480" h="619760">
                <a:moveTo>
                  <a:pt x="0" y="0"/>
                </a:moveTo>
                <a:lnTo>
                  <a:pt x="284480" y="619760"/>
                </a:lnTo>
                <a:lnTo>
                  <a:pt x="81280" y="619760"/>
                </a:lnTo>
                <a:lnTo>
                  <a:pt x="0" y="0"/>
                </a:lnTo>
                <a:close/>
              </a:path>
            </a:pathLst>
          </a:custGeom>
          <a:solidFill>
            <a:schemeClr val="accent4">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16" name="MH_Other_12"/>
          <p:cNvSpPr/>
          <p:nvPr>
            <p:custDataLst>
              <p:tags r:id="rId12"/>
            </p:custDataLst>
          </p:nvPr>
        </p:nvSpPr>
        <p:spPr>
          <a:xfrm flipH="1">
            <a:off x="1878750" y="5239875"/>
            <a:ext cx="708025" cy="593725"/>
          </a:xfrm>
          <a:custGeom>
            <a:avLst/>
            <a:gdLst>
              <a:gd name="connsiteX0" fmla="*/ 172720 w 965200"/>
              <a:gd name="connsiteY0" fmla="*/ 20320 h 843280"/>
              <a:gd name="connsiteX1" fmla="*/ 822960 w 965200"/>
              <a:gd name="connsiteY1" fmla="*/ 0 h 843280"/>
              <a:gd name="connsiteX2" fmla="*/ 965200 w 965200"/>
              <a:gd name="connsiteY2" fmla="*/ 843280 h 843280"/>
              <a:gd name="connsiteX3" fmla="*/ 0 w 965200"/>
              <a:gd name="connsiteY3" fmla="*/ 731520 h 843280"/>
              <a:gd name="connsiteX4" fmla="*/ 172720 w 965200"/>
              <a:gd name="connsiteY4" fmla="*/ 20320 h 843280"/>
              <a:gd name="connsiteX0" fmla="*/ 187008 w 965200"/>
              <a:gd name="connsiteY0" fmla="*/ 6032 h 843280"/>
              <a:gd name="connsiteX1" fmla="*/ 822960 w 965200"/>
              <a:gd name="connsiteY1" fmla="*/ 0 h 843280"/>
              <a:gd name="connsiteX2" fmla="*/ 965200 w 965200"/>
              <a:gd name="connsiteY2" fmla="*/ 843280 h 843280"/>
              <a:gd name="connsiteX3" fmla="*/ 0 w 965200"/>
              <a:gd name="connsiteY3" fmla="*/ 731520 h 843280"/>
              <a:gd name="connsiteX4" fmla="*/ 187008 w 965200"/>
              <a:gd name="connsiteY4" fmla="*/ 6032 h 843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200" h="843280">
                <a:moveTo>
                  <a:pt x="187008" y="6032"/>
                </a:moveTo>
                <a:lnTo>
                  <a:pt x="822960" y="0"/>
                </a:lnTo>
                <a:lnTo>
                  <a:pt x="965200" y="843280"/>
                </a:lnTo>
                <a:lnTo>
                  <a:pt x="0" y="731520"/>
                </a:lnTo>
                <a:lnTo>
                  <a:pt x="187008" y="6032"/>
                </a:lnTo>
                <a:close/>
              </a:path>
            </a:pathLst>
          </a:cu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FFFFFF"/>
                </a:solidFill>
              </a:rPr>
              <a:t>D</a:t>
            </a:r>
            <a:endParaRPr lang="zh-CN" altLang="en-US" sz="2800" dirty="0">
              <a:solidFill>
                <a:srgbClr val="FFFFFF"/>
              </a:solidFill>
            </a:endParaRPr>
          </a:p>
        </p:txBody>
      </p:sp>
      <p:sp>
        <p:nvSpPr>
          <p:cNvPr id="17" name="矩形 16"/>
          <p:cNvSpPr/>
          <p:nvPr/>
        </p:nvSpPr>
        <p:spPr>
          <a:xfrm>
            <a:off x="1944496" y="2331333"/>
            <a:ext cx="7263527" cy="504000"/>
          </a:xfrm>
          <a:prstGeom prst="rect">
            <a:avLst/>
          </a:prstGeom>
        </p:spPr>
        <p:txBody>
          <a:bodyPr wrap="none">
            <a:spAutoFit/>
          </a:bodyPr>
          <a:lstStyle/>
          <a:p>
            <a:r>
              <a:rPr lang="zh-CN" altLang="zh-CN" sz="2400" dirty="0">
                <a:solidFill>
                  <a:srgbClr val="FF0000"/>
                </a:solidFill>
                <a:latin typeface="宋体" panose="02010600030101010101" pitchFamily="2" charset="-122"/>
                <a:ea typeface="宋体" panose="02010600030101010101" pitchFamily="2" charset="-122"/>
              </a:rPr>
              <a:t>从多个利益相关者的角度去关注实践中的持续性问题</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18" name="矩形 17"/>
          <p:cNvSpPr/>
          <p:nvPr/>
        </p:nvSpPr>
        <p:spPr>
          <a:xfrm>
            <a:off x="2002306" y="3248091"/>
            <a:ext cx="6096000" cy="559769"/>
          </a:xfrm>
          <a:prstGeom prst="rect">
            <a:avLst/>
          </a:prstGeom>
        </p:spPr>
        <p:txBody>
          <a:bodyPr>
            <a:spAutoFit/>
          </a:bodyPr>
          <a:lstStyle/>
          <a:p>
            <a:pPr marL="0" lvl="1" indent="725488">
              <a:lnSpc>
                <a:spcPct val="150000"/>
              </a:lnSpc>
            </a:pPr>
            <a:r>
              <a:rPr lang="zh-CN" altLang="zh-CN" sz="2400" dirty="0">
                <a:solidFill>
                  <a:srgbClr val="FF0000"/>
                </a:solidFill>
                <a:latin typeface="宋体" panose="02010600030101010101" pitchFamily="2" charset="-122"/>
                <a:ea typeface="宋体" panose="02010600030101010101" pitchFamily="2" charset="-122"/>
              </a:rPr>
              <a:t>承诺迭代</a:t>
            </a:r>
            <a:r>
              <a:rPr lang="zh-CN" altLang="en-US" sz="2400" dirty="0">
                <a:solidFill>
                  <a:srgbClr val="FF0000"/>
                </a:solidFill>
                <a:latin typeface="宋体" panose="02010600030101010101" pitchFamily="2" charset="-122"/>
                <a:ea typeface="宋体" panose="02010600030101010101" pitchFamily="2" charset="-122"/>
              </a:rPr>
              <a:t>，</a:t>
            </a:r>
            <a:r>
              <a:rPr lang="zh-CN" altLang="zh-CN" sz="2400" dirty="0">
                <a:solidFill>
                  <a:srgbClr val="FF0000"/>
                </a:solidFill>
                <a:latin typeface="宋体" panose="02010600030101010101" pitchFamily="2" charset="-122"/>
                <a:ea typeface="宋体" panose="02010600030101010101" pitchFamily="2" charset="-122"/>
              </a:rPr>
              <a:t>协同设计</a:t>
            </a:r>
            <a:endParaRPr lang="en-US" altLang="zh-CN" sz="2400" dirty="0">
              <a:solidFill>
                <a:srgbClr val="FF0000"/>
              </a:solidFill>
              <a:latin typeface="宋体" panose="02010600030101010101" pitchFamily="2" charset="-122"/>
              <a:ea typeface="宋体" panose="02010600030101010101" pitchFamily="2" charset="-122"/>
            </a:endParaRPr>
          </a:p>
        </p:txBody>
      </p:sp>
      <p:sp>
        <p:nvSpPr>
          <p:cNvPr id="19" name="矩形 18"/>
          <p:cNvSpPr/>
          <p:nvPr/>
        </p:nvSpPr>
        <p:spPr>
          <a:xfrm>
            <a:off x="1867612" y="4232924"/>
            <a:ext cx="9485017" cy="646331"/>
          </a:xfrm>
          <a:prstGeom prst="rect">
            <a:avLst/>
          </a:prstGeom>
        </p:spPr>
        <p:txBody>
          <a:bodyPr wrap="square">
            <a:spAutoFit/>
          </a:bodyPr>
          <a:lstStyle/>
          <a:p>
            <a:pPr marL="0" lvl="1">
              <a:lnSpc>
                <a:spcPct val="150000"/>
              </a:lnSpc>
            </a:pPr>
            <a:r>
              <a:rPr lang="zh-CN" altLang="zh-CN" sz="2400" dirty="0">
                <a:solidFill>
                  <a:srgbClr val="FF0000"/>
                </a:solidFill>
                <a:latin typeface="宋体" panose="02010600030101010101" pitchFamily="2" charset="-122"/>
                <a:ea typeface="宋体" panose="02010600030101010101" pitchFamily="2" charset="-122"/>
              </a:rPr>
              <a:t>关注理论的发展，这些理论与课堂学习和系统研究的实践相关</a:t>
            </a:r>
            <a:endParaRPr lang="en-US" altLang="zh-CN" sz="2400" dirty="0">
              <a:solidFill>
                <a:srgbClr val="FF0000"/>
              </a:solidFill>
              <a:latin typeface="宋体" panose="02010600030101010101" pitchFamily="2" charset="-122"/>
              <a:ea typeface="宋体" panose="02010600030101010101" pitchFamily="2" charset="-122"/>
            </a:endParaRPr>
          </a:p>
        </p:txBody>
      </p:sp>
      <p:sp>
        <p:nvSpPr>
          <p:cNvPr id="20" name="矩形 19"/>
          <p:cNvSpPr/>
          <p:nvPr/>
        </p:nvSpPr>
        <p:spPr>
          <a:xfrm>
            <a:off x="1777225" y="5206447"/>
            <a:ext cx="8168636" cy="646331"/>
          </a:xfrm>
          <a:prstGeom prst="rect">
            <a:avLst/>
          </a:prstGeom>
        </p:spPr>
        <p:txBody>
          <a:bodyPr wrap="square">
            <a:spAutoFit/>
          </a:bodyPr>
          <a:lstStyle/>
          <a:p>
            <a:pPr marL="0" lvl="1" indent="725488">
              <a:lnSpc>
                <a:spcPct val="150000"/>
              </a:lnSpc>
            </a:pPr>
            <a:r>
              <a:rPr lang="en-US" altLang="zh-CN" sz="2400" dirty="0">
                <a:solidFill>
                  <a:srgbClr val="FF0000"/>
                </a:solidFill>
                <a:latin typeface="宋体" panose="02010600030101010101" pitchFamily="2" charset="-122"/>
                <a:ea typeface="宋体" panose="02010600030101010101" pitchFamily="2" charset="-122"/>
              </a:rPr>
              <a:t> </a:t>
            </a:r>
            <a:r>
              <a:rPr lang="zh-CN" altLang="zh-CN" sz="2400" dirty="0">
                <a:solidFill>
                  <a:srgbClr val="FF0000"/>
                </a:solidFill>
                <a:latin typeface="宋体" panose="02010600030101010101" pitchFamily="2" charset="-122"/>
                <a:ea typeface="宋体" panose="02010600030101010101" pitchFamily="2" charset="-122"/>
              </a:rPr>
              <a:t>关注不断发展的能力，以维持系统中可持续的变化</a:t>
            </a:r>
            <a:endParaRPr lang="zh-CN" altLang="en-US" sz="2400" dirty="0">
              <a:solidFill>
                <a:srgbClr val="FF0000"/>
              </a:solidFill>
              <a:latin typeface="宋体" panose="02010600030101010101" pitchFamily="2" charset="-122"/>
              <a:ea typeface="宋体" panose="02010600030101010101" pitchFamily="2" charset="-122"/>
            </a:endParaRPr>
          </a:p>
        </p:txBody>
      </p:sp>
      <p:grpSp>
        <p:nvGrpSpPr>
          <p:cNvPr id="24" name="组合 23"/>
          <p:cNvGrpSpPr/>
          <p:nvPr/>
        </p:nvGrpSpPr>
        <p:grpSpPr>
          <a:xfrm>
            <a:off x="1792583" y="2868492"/>
            <a:ext cx="7424091" cy="72000"/>
            <a:chOff x="1749041" y="2853978"/>
            <a:chExt cx="7424091" cy="72000"/>
          </a:xfrm>
        </p:grpSpPr>
        <p:cxnSp>
          <p:nvCxnSpPr>
            <p:cNvPr id="22" name="直接连接符 21"/>
            <p:cNvCxnSpPr/>
            <p:nvPr/>
          </p:nvCxnSpPr>
          <p:spPr>
            <a:xfrm>
              <a:off x="1749041" y="2888738"/>
              <a:ext cx="73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流程图: 接点 22"/>
            <p:cNvSpPr/>
            <p:nvPr/>
          </p:nvSpPr>
          <p:spPr>
            <a:xfrm>
              <a:off x="9101132" y="2853978"/>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2569100" y="3765881"/>
            <a:ext cx="3142373" cy="72000"/>
            <a:chOff x="2416700" y="2853978"/>
            <a:chExt cx="3142373" cy="72000"/>
          </a:xfrm>
        </p:grpSpPr>
        <p:cxnSp>
          <p:nvCxnSpPr>
            <p:cNvPr id="26" name="直接连接符 25"/>
            <p:cNvCxnSpPr/>
            <p:nvPr/>
          </p:nvCxnSpPr>
          <p:spPr>
            <a:xfrm>
              <a:off x="2416700" y="2888738"/>
              <a:ext cx="3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流程图: 接点 26"/>
            <p:cNvSpPr/>
            <p:nvPr/>
          </p:nvSpPr>
          <p:spPr>
            <a:xfrm>
              <a:off x="5487073" y="2853978"/>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1793153" y="4773852"/>
            <a:ext cx="8556205" cy="72000"/>
            <a:chOff x="1749041" y="2853978"/>
            <a:chExt cx="8556205" cy="72000"/>
          </a:xfrm>
        </p:grpSpPr>
        <p:cxnSp>
          <p:nvCxnSpPr>
            <p:cNvPr id="29" name="直接连接符 28"/>
            <p:cNvCxnSpPr/>
            <p:nvPr/>
          </p:nvCxnSpPr>
          <p:spPr>
            <a:xfrm>
              <a:off x="1749041" y="2888738"/>
              <a:ext cx="8496000" cy="0"/>
            </a:xfrm>
            <a:prstGeom prst="line">
              <a:avLst/>
            </a:prstGeom>
            <a:ln>
              <a:solidFill>
                <a:srgbClr val="DCAB48"/>
              </a:solidFill>
            </a:ln>
          </p:spPr>
          <p:style>
            <a:lnRef idx="1">
              <a:schemeClr val="accent1"/>
            </a:lnRef>
            <a:fillRef idx="0">
              <a:schemeClr val="accent1"/>
            </a:fillRef>
            <a:effectRef idx="0">
              <a:schemeClr val="accent1"/>
            </a:effectRef>
            <a:fontRef idx="minor">
              <a:schemeClr val="tx1"/>
            </a:fontRef>
          </p:style>
        </p:cxnSp>
        <p:sp>
          <p:nvSpPr>
            <p:cNvPr id="30" name="流程图: 接点 29"/>
            <p:cNvSpPr/>
            <p:nvPr/>
          </p:nvSpPr>
          <p:spPr>
            <a:xfrm>
              <a:off x="10233246" y="2853978"/>
              <a:ext cx="72000" cy="72000"/>
            </a:xfrm>
            <a:prstGeom prst="flowChartConnector">
              <a:avLst/>
            </a:prstGeom>
            <a:ln>
              <a:solidFill>
                <a:srgbClr val="DCA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581715" y="5720047"/>
            <a:ext cx="7191864" cy="72000"/>
            <a:chOff x="1749041" y="2853978"/>
            <a:chExt cx="7191864" cy="72000"/>
          </a:xfrm>
        </p:grpSpPr>
        <p:cxnSp>
          <p:nvCxnSpPr>
            <p:cNvPr id="32" name="直接连接符 31"/>
            <p:cNvCxnSpPr/>
            <p:nvPr/>
          </p:nvCxnSpPr>
          <p:spPr>
            <a:xfrm>
              <a:off x="1749041" y="2888738"/>
              <a:ext cx="7128000" cy="0"/>
            </a:xfrm>
            <a:prstGeom prst="line">
              <a:avLst/>
            </a:prstGeom>
            <a:ln>
              <a:solidFill>
                <a:srgbClr val="6B8A4B"/>
              </a:solidFill>
            </a:ln>
          </p:spPr>
          <p:style>
            <a:lnRef idx="1">
              <a:schemeClr val="accent1"/>
            </a:lnRef>
            <a:fillRef idx="0">
              <a:schemeClr val="accent1"/>
            </a:fillRef>
            <a:effectRef idx="0">
              <a:schemeClr val="accent1"/>
            </a:effectRef>
            <a:fontRef idx="minor">
              <a:schemeClr val="tx1"/>
            </a:fontRef>
          </p:style>
        </p:cxnSp>
        <p:sp>
          <p:nvSpPr>
            <p:cNvPr id="33" name="流程图: 接点 32"/>
            <p:cNvSpPr/>
            <p:nvPr/>
          </p:nvSpPr>
          <p:spPr>
            <a:xfrm>
              <a:off x="8868905" y="2853978"/>
              <a:ext cx="72000" cy="72000"/>
            </a:xfrm>
            <a:prstGeom prst="flowChartConnector">
              <a:avLst/>
            </a:prstGeom>
            <a:ln>
              <a:solidFill>
                <a:srgbClr val="6B8A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 name="灯片编号占位符 2"/>
          <p:cNvSpPr>
            <a:spLocks noGrp="1"/>
          </p:cNvSpPr>
          <p:nvPr>
            <p:ph type="sldNum" sz="quarter" idx="12"/>
          </p:nvPr>
        </p:nvSpPr>
        <p:spPr/>
        <p:txBody>
          <a:bodyPr/>
          <a:lstStyle/>
          <a:p>
            <a:fld id="{0942CA2C-757D-4498-8019-7245C50B2FEA}" type="slidenum">
              <a:rPr lang="zh-CN" altLang="en-US" smtClean="0"/>
              <a:t>18</a:t>
            </a:fld>
            <a:endParaRPr lang="zh-CN" altLang="en-US"/>
          </a:p>
        </p:txBody>
      </p:sp>
    </p:spTree>
    <p:extLst>
      <p:ext uri="{BB962C8B-B14F-4D97-AF65-F5344CB8AC3E}">
        <p14:creationId xmlns:p14="http://schemas.microsoft.com/office/powerpoint/2010/main" val="31227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从设计到服务到最优化系统</a:t>
            </a:r>
          </a:p>
        </p:txBody>
      </p:sp>
      <p:sp>
        <p:nvSpPr>
          <p:cNvPr id="5" name="MH_Other_1"/>
          <p:cNvSpPr/>
          <p:nvPr/>
        </p:nvSpPr>
        <p:spPr>
          <a:xfrm>
            <a:off x="2323245" y="1804393"/>
            <a:ext cx="357188" cy="355600"/>
          </a:xfrm>
          <a:prstGeom prst="diamond">
            <a:avLst/>
          </a:prstGeom>
          <a:solidFill>
            <a:schemeClr val="accent1">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6" name="MH_Other_2"/>
          <p:cNvSpPr/>
          <p:nvPr/>
        </p:nvSpPr>
        <p:spPr>
          <a:xfrm>
            <a:off x="2323245" y="2209207"/>
            <a:ext cx="357188" cy="357187"/>
          </a:xfrm>
          <a:prstGeom prst="diamond">
            <a:avLst/>
          </a:prstGeom>
          <a:solidFill>
            <a:schemeClr val="accent1">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7" name="MH_Other_3"/>
          <p:cNvSpPr/>
          <p:nvPr/>
        </p:nvSpPr>
        <p:spPr>
          <a:xfrm>
            <a:off x="2529620" y="2007593"/>
            <a:ext cx="355600" cy="355600"/>
          </a:xfrm>
          <a:prstGeom prst="diamond">
            <a:avLst/>
          </a:prstGeom>
          <a:solidFill>
            <a:schemeClr val="accent1">
              <a:lumMod val="60000"/>
              <a:lumOff val="4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8" name="MH_Other_4"/>
          <p:cNvSpPr/>
          <p:nvPr/>
        </p:nvSpPr>
        <p:spPr>
          <a:xfrm>
            <a:off x="1939070" y="1675807"/>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9" name="MH_Other_5"/>
          <p:cNvSpPr>
            <a:spLocks/>
          </p:cNvSpPr>
          <p:nvPr/>
        </p:nvSpPr>
        <p:spPr bwMode="auto">
          <a:xfrm>
            <a:off x="1910495" y="1675807"/>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2400" b="1">
                <a:solidFill>
                  <a:srgbClr val="FFFFFF"/>
                </a:solidFill>
              </a:rPr>
              <a:t>A</a:t>
            </a:r>
            <a:endParaRPr lang="zh-CN" altLang="en-US" sz="2400" b="1">
              <a:solidFill>
                <a:srgbClr val="FFFFFF"/>
              </a:solidFill>
            </a:endParaRPr>
          </a:p>
        </p:txBody>
      </p:sp>
      <p:sp>
        <p:nvSpPr>
          <p:cNvPr id="10" name="MH_Text_1"/>
          <p:cNvSpPr/>
          <p:nvPr/>
        </p:nvSpPr>
        <p:spPr>
          <a:xfrm>
            <a:off x="2927424" y="1611351"/>
            <a:ext cx="5112000" cy="1188000"/>
          </a:xfrm>
          <a:prstGeom prst="rect">
            <a:avLst/>
          </a:prstGeom>
        </p:spPr>
        <p:txBody>
          <a:bodyP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基于设计的研究的实践</a:t>
            </a:r>
            <a:r>
              <a:rPr lang="zh-CN"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需要一个协作者（促进者），负责持续地优化情境中的设计。</a:t>
            </a:r>
            <a:endPar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MH_Other_6"/>
          <p:cNvSpPr/>
          <p:nvPr/>
        </p:nvSpPr>
        <p:spPr>
          <a:xfrm>
            <a:off x="5512533" y="4995268"/>
            <a:ext cx="355600" cy="355600"/>
          </a:xfrm>
          <a:prstGeom prst="diamond">
            <a:avLst/>
          </a:prstGeom>
          <a:solidFill>
            <a:schemeClr val="accent3">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12" name="MH_Other_7"/>
          <p:cNvSpPr/>
          <p:nvPr/>
        </p:nvSpPr>
        <p:spPr>
          <a:xfrm>
            <a:off x="5512533" y="5401668"/>
            <a:ext cx="355600" cy="355600"/>
          </a:xfrm>
          <a:prstGeom prst="diamond">
            <a:avLst/>
          </a:prstGeom>
          <a:solidFill>
            <a:schemeClr val="accent3">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13" name="MH_Other_8"/>
          <p:cNvSpPr/>
          <p:nvPr/>
        </p:nvSpPr>
        <p:spPr>
          <a:xfrm>
            <a:off x="5717320" y="5198468"/>
            <a:ext cx="355600" cy="355600"/>
          </a:xfrm>
          <a:prstGeom prst="diamond">
            <a:avLst/>
          </a:prstGeom>
          <a:solidFill>
            <a:schemeClr val="accent3">
              <a:lumMod val="60000"/>
              <a:lumOff val="4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14" name="MH_Other_9"/>
          <p:cNvSpPr/>
          <p:nvPr/>
        </p:nvSpPr>
        <p:spPr>
          <a:xfrm>
            <a:off x="5126771" y="4868268"/>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15" name="MH_Other_10"/>
          <p:cNvSpPr/>
          <p:nvPr/>
        </p:nvSpPr>
        <p:spPr>
          <a:xfrm>
            <a:off x="5099784" y="4868268"/>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chemeClr val="accent3"/>
          </a:solidFill>
        </p:spPr>
        <p:txBody>
          <a:bodyPr lIns="0" tIns="0" rIns="144000" bIns="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400" b="1" dirty="0">
                <a:solidFill>
                  <a:srgbClr val="FFFFFF"/>
                </a:solidFill>
              </a:rPr>
              <a:t>C</a:t>
            </a:r>
            <a:endParaRPr lang="zh-CN" altLang="en-US" sz="2400" b="1" dirty="0" err="1">
              <a:solidFill>
                <a:srgbClr val="FFFFFF"/>
              </a:solidFill>
            </a:endParaRPr>
          </a:p>
        </p:txBody>
      </p:sp>
      <p:sp>
        <p:nvSpPr>
          <p:cNvPr id="16" name="MH_Text_3"/>
          <p:cNvSpPr/>
          <p:nvPr/>
        </p:nvSpPr>
        <p:spPr>
          <a:xfrm>
            <a:off x="6072920" y="4844430"/>
            <a:ext cx="3888000" cy="10493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利益相关者与协作者（促进者）</a:t>
            </a: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合作</a:t>
            </a:r>
            <a:r>
              <a:rPr lang="zh-CN"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MH_Other_11"/>
          <p:cNvSpPr/>
          <p:nvPr/>
        </p:nvSpPr>
        <p:spPr>
          <a:xfrm>
            <a:off x="3918683" y="3418881"/>
            <a:ext cx="355600" cy="355600"/>
          </a:xfrm>
          <a:prstGeom prst="diamond">
            <a:avLst/>
          </a:prstGeom>
          <a:solidFill>
            <a:schemeClr val="accent2">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18" name="MH_Other_12"/>
          <p:cNvSpPr/>
          <p:nvPr/>
        </p:nvSpPr>
        <p:spPr>
          <a:xfrm>
            <a:off x="3918683" y="3825281"/>
            <a:ext cx="355600" cy="355600"/>
          </a:xfrm>
          <a:prstGeom prst="diamond">
            <a:avLst/>
          </a:prstGeom>
          <a:solidFill>
            <a:schemeClr val="accent2">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19" name="MH_Other_13"/>
          <p:cNvSpPr/>
          <p:nvPr/>
        </p:nvSpPr>
        <p:spPr>
          <a:xfrm>
            <a:off x="4123470" y="3622081"/>
            <a:ext cx="355600" cy="355600"/>
          </a:xfrm>
          <a:prstGeom prst="diamond">
            <a:avLst/>
          </a:prstGeom>
          <a:solidFill>
            <a:schemeClr val="accent2">
              <a:lumMod val="60000"/>
              <a:lumOff val="4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20" name="MH_Other_14"/>
          <p:cNvSpPr/>
          <p:nvPr/>
        </p:nvSpPr>
        <p:spPr>
          <a:xfrm>
            <a:off x="3532921" y="3291882"/>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defRPr/>
            </a:pPr>
            <a:endParaRPr lang="zh-CN" altLang="en-US" dirty="0" err="1">
              <a:solidFill>
                <a:srgbClr val="FFFFFF"/>
              </a:solidFill>
            </a:endParaRPr>
          </a:p>
        </p:txBody>
      </p:sp>
      <p:sp>
        <p:nvSpPr>
          <p:cNvPr id="21" name="MH_Other_15"/>
          <p:cNvSpPr>
            <a:spLocks/>
          </p:cNvSpPr>
          <p:nvPr/>
        </p:nvSpPr>
        <p:spPr bwMode="auto">
          <a:xfrm>
            <a:off x="3505933" y="3291882"/>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zh-CN" sz="2400" b="1">
                <a:solidFill>
                  <a:srgbClr val="FFFFFF"/>
                </a:solidFill>
              </a:rPr>
              <a:t>B</a:t>
            </a:r>
            <a:endParaRPr lang="zh-CN" altLang="en-US" sz="2400" b="1">
              <a:solidFill>
                <a:srgbClr val="FFFFFF"/>
              </a:solidFill>
            </a:endParaRPr>
          </a:p>
        </p:txBody>
      </p:sp>
      <p:sp>
        <p:nvSpPr>
          <p:cNvPr id="22" name="MH_Text_2"/>
          <p:cNvSpPr/>
          <p:nvPr/>
        </p:nvSpPr>
        <p:spPr>
          <a:xfrm>
            <a:off x="4493138" y="3296181"/>
            <a:ext cx="4464000" cy="1017587"/>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利用技术和软件工具</a:t>
            </a:r>
            <a:r>
              <a:rPr lang="zh-CN"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支持协作者（促进者）。</a:t>
            </a:r>
            <a:endParaRPr lang="en-US" altLang="zh-CN"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0942CA2C-757D-4498-8019-7245C50B2FEA}" type="slidenum">
              <a:rPr lang="zh-CN" altLang="en-US" smtClean="0"/>
              <a:t>19</a:t>
            </a:fld>
            <a:endParaRPr lang="zh-CN" altLang="en-US"/>
          </a:p>
        </p:txBody>
      </p:sp>
    </p:spTree>
    <p:extLst>
      <p:ext uri="{BB962C8B-B14F-4D97-AF65-F5344CB8AC3E}">
        <p14:creationId xmlns:p14="http://schemas.microsoft.com/office/powerpoint/2010/main" val="416353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4541132" y="772199"/>
            <a:ext cx="5368159" cy="5368158"/>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a:hlinkClick r:id="rId14" action="ppaction://hlinksldjump"/>
          </p:cNvPr>
          <p:cNvSpPr/>
          <p:nvPr>
            <p:custDataLst>
              <p:tags r:id="rId3"/>
            </p:custDataLst>
          </p:nvPr>
        </p:nvSpPr>
        <p:spPr>
          <a:xfrm rot="10800000" flipH="1" flipV="1">
            <a:off x="7100705" y="525345"/>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1</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8" name="MH_Number_2">
            <a:hlinkClick r:id="rId15" action="ppaction://hlinksldjump"/>
          </p:cNvPr>
          <p:cNvSpPr/>
          <p:nvPr>
            <p:custDataLst>
              <p:tags r:id="rId4"/>
            </p:custDataLst>
          </p:nvPr>
        </p:nvSpPr>
        <p:spPr>
          <a:xfrm rot="10800000" flipH="1" flipV="1">
            <a:off x="9295138" y="1845751"/>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2</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9" name="MH_Number_3">
            <a:hlinkClick r:id="rId16" action="ppaction://hlinksldjump"/>
          </p:cNvPr>
          <p:cNvSpPr/>
          <p:nvPr>
            <p:custDataLst>
              <p:tags r:id="rId5"/>
            </p:custDataLst>
          </p:nvPr>
        </p:nvSpPr>
        <p:spPr>
          <a:xfrm rot="10800000" flipH="1" flipV="1">
            <a:off x="9295138" y="4486559"/>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rgbClr val="FFFFFF"/>
                </a:solidFill>
                <a:latin typeface="华文细黑" panose="02010600040101010101" pitchFamily="2" charset="-122"/>
                <a:ea typeface="华文细黑" panose="02010600040101010101" pitchFamily="2" charset="-122"/>
              </a:rPr>
              <a:t>3</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11" name="MH_Number_4">
            <a:hlinkClick r:id="rId17" action="ppaction://hlinksldjump"/>
          </p:cNvPr>
          <p:cNvSpPr/>
          <p:nvPr>
            <p:custDataLst>
              <p:tags r:id="rId6"/>
            </p:custDataLst>
          </p:nvPr>
        </p:nvSpPr>
        <p:spPr>
          <a:xfrm rot="10800000" flipH="1" flipV="1">
            <a:off x="7100704" y="5806963"/>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4</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36" name="MH_Entry_1">
            <a:hlinkClick r:id="rId14" action="ppaction://hlinksldjump"/>
          </p:cNvPr>
          <p:cNvSpPr txBox="1"/>
          <p:nvPr>
            <p:custDataLst>
              <p:tags r:id="rId7"/>
            </p:custDataLst>
          </p:nvPr>
        </p:nvSpPr>
        <p:spPr>
          <a:xfrm flipH="1">
            <a:off x="3444547" y="262577"/>
            <a:ext cx="3499588" cy="1101766"/>
          </a:xfrm>
          <a:prstGeom prst="rect">
            <a:avLst/>
          </a:prstGeom>
          <a:noFill/>
        </p:spPr>
        <p:txBody>
          <a:bodyPr wrap="square" rtlCol="0" anchor="ctr" anchorCtr="0">
            <a:normAutofit/>
          </a:bodyPr>
          <a:lstStyle/>
          <a:p>
            <a:pPr algn="r">
              <a:lnSpc>
                <a:spcPct val="120000"/>
              </a:lnSpc>
            </a:pPr>
            <a:r>
              <a:rPr lang="zh-CN" altLang="en-US" sz="2400">
                <a:latin typeface="+mn-ea"/>
              </a:rPr>
              <a:t>背景介绍</a:t>
            </a:r>
            <a:endParaRPr lang="en-US" altLang="zh-CN" sz="2400">
              <a:latin typeface="+mn-ea"/>
            </a:endParaRPr>
          </a:p>
        </p:txBody>
      </p:sp>
      <p:sp>
        <p:nvSpPr>
          <p:cNvPr id="65" name="MH_Entry_4">
            <a:hlinkClick r:id="rId17" action="ppaction://hlinksldjump"/>
          </p:cNvPr>
          <p:cNvSpPr txBox="1"/>
          <p:nvPr>
            <p:custDataLst>
              <p:tags r:id="rId8"/>
            </p:custDataLst>
          </p:nvPr>
        </p:nvSpPr>
        <p:spPr>
          <a:xfrm flipH="1">
            <a:off x="3444547" y="5536109"/>
            <a:ext cx="3499588" cy="1101766"/>
          </a:xfrm>
          <a:prstGeom prst="rect">
            <a:avLst/>
          </a:prstGeom>
          <a:noFill/>
        </p:spPr>
        <p:txBody>
          <a:bodyPr wrap="square" rtlCol="0" anchor="ctr" anchorCtr="0">
            <a:normAutofit/>
          </a:bodyPr>
          <a:lstStyle/>
          <a:p>
            <a:pPr algn="r">
              <a:lnSpc>
                <a:spcPct val="120000"/>
              </a:lnSpc>
            </a:pPr>
            <a:r>
              <a:rPr lang="zh-CN" altLang="en-US" sz="2400">
                <a:latin typeface="+mn-ea"/>
              </a:rPr>
              <a:t>总结与讨论</a:t>
            </a:r>
            <a:endParaRPr lang="en-US" altLang="zh-CN" sz="2400">
              <a:latin typeface="+mn-ea"/>
            </a:endParaRPr>
          </a:p>
        </p:txBody>
      </p:sp>
      <p:sp>
        <p:nvSpPr>
          <p:cNvPr id="66" name="MH_Entry_2">
            <a:hlinkClick r:id="rId15" action="ppaction://hlinksldjump"/>
          </p:cNvPr>
          <p:cNvSpPr txBox="1"/>
          <p:nvPr>
            <p:custDataLst>
              <p:tags r:id="rId9"/>
            </p:custDataLst>
          </p:nvPr>
        </p:nvSpPr>
        <p:spPr>
          <a:xfrm flipH="1">
            <a:off x="5669942" y="1782477"/>
            <a:ext cx="3499588" cy="1101766"/>
          </a:xfrm>
          <a:prstGeom prst="rect">
            <a:avLst/>
          </a:prstGeom>
          <a:noFill/>
        </p:spPr>
        <p:txBody>
          <a:bodyPr wrap="square" rtlCol="0" anchor="ctr" anchorCtr="0">
            <a:normAutofit/>
          </a:bodyPr>
          <a:lstStyle/>
          <a:p>
            <a:pPr algn="r">
              <a:lnSpc>
                <a:spcPct val="120000"/>
              </a:lnSpc>
            </a:pPr>
            <a:r>
              <a:rPr lang="zh-CN" altLang="en-US" sz="2400">
                <a:latin typeface="+mn-ea"/>
              </a:rPr>
              <a:t>基于设计的研究内涵</a:t>
            </a:r>
            <a:endParaRPr lang="en-US" altLang="zh-CN" sz="2400">
              <a:latin typeface="+mn-ea"/>
            </a:endParaRPr>
          </a:p>
        </p:txBody>
      </p:sp>
      <p:sp>
        <p:nvSpPr>
          <p:cNvPr id="67" name="MH_Entry_3">
            <a:hlinkClick r:id="rId16" action="ppaction://hlinksldjump"/>
          </p:cNvPr>
          <p:cNvSpPr txBox="1"/>
          <p:nvPr>
            <p:custDataLst>
              <p:tags r:id="rId10"/>
            </p:custDataLst>
          </p:nvPr>
        </p:nvSpPr>
        <p:spPr>
          <a:xfrm flipH="1">
            <a:off x="5669942" y="3992663"/>
            <a:ext cx="3499588" cy="1101766"/>
          </a:xfrm>
          <a:prstGeom prst="rect">
            <a:avLst/>
          </a:prstGeom>
          <a:noFill/>
        </p:spPr>
        <p:txBody>
          <a:bodyPr wrap="square" rtlCol="0" anchor="ctr" anchorCtr="0">
            <a:normAutofit/>
          </a:bodyPr>
          <a:lstStyle/>
          <a:p>
            <a:pPr algn="r">
              <a:lnSpc>
                <a:spcPct val="120000"/>
              </a:lnSpc>
            </a:pPr>
            <a:r>
              <a:rPr lang="zh-CN" altLang="en-US" sz="2400">
                <a:latin typeface="+mn-ea"/>
              </a:rPr>
              <a:t>发展的设计到工程变革</a:t>
            </a:r>
            <a:endParaRPr lang="en-US" altLang="zh-CN" sz="2400">
              <a:latin typeface="+mn-ea"/>
            </a:endParaRPr>
          </a:p>
        </p:txBody>
      </p:sp>
      <p:sp>
        <p:nvSpPr>
          <p:cNvPr id="26" name="MH_Others_2"/>
          <p:cNvSpPr>
            <a:spLocks/>
          </p:cNvSpPr>
          <p:nvPr>
            <p:custDataLst>
              <p:tags r:id="rId11"/>
            </p:custDataLst>
          </p:nvPr>
        </p:nvSpPr>
        <p:spPr bwMode="auto">
          <a:xfrm>
            <a:off x="2111156" y="2131798"/>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a:solidFill>
                  <a:schemeClr val="accent1"/>
                </a:solidFill>
                <a:latin typeface="微软雅黑" panose="020B0503020204020204" pitchFamily="34" charset="-122"/>
                <a:ea typeface="微软雅黑" panose="020B0503020204020204" pitchFamily="34" charset="-122"/>
              </a:rPr>
              <a:t>目</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ctr">
              <a:defRPr/>
            </a:pPr>
            <a:r>
              <a:rPr lang="zh-CN" altLang="en-US" sz="4000" b="1">
                <a:solidFill>
                  <a:schemeClr val="accent1"/>
                </a:solidFill>
                <a:latin typeface="微软雅黑" panose="020B0503020204020204" pitchFamily="34" charset="-122"/>
                <a:ea typeface="微软雅黑" panose="020B0503020204020204" pitchFamily="34" charset="-122"/>
              </a:rPr>
              <a:t>录</a:t>
            </a:r>
          </a:p>
        </p:txBody>
      </p:sp>
      <p:sp>
        <p:nvSpPr>
          <p:cNvPr id="28" name="MH_Others_3"/>
          <p:cNvSpPr/>
          <p:nvPr>
            <p:custDataLst>
              <p:tags r:id="rId12"/>
            </p:custDataLst>
          </p:nvPr>
        </p:nvSpPr>
        <p:spPr>
          <a:xfrm>
            <a:off x="3444547" y="2893948"/>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
        <p:nvSpPr>
          <p:cNvPr id="3" name="灯片编号占位符 2"/>
          <p:cNvSpPr>
            <a:spLocks noGrp="1"/>
          </p:cNvSpPr>
          <p:nvPr>
            <p:ph type="sldNum" sz="quarter" idx="12"/>
          </p:nvPr>
        </p:nvSpPr>
        <p:spPr/>
        <p:txBody>
          <a:bodyPr/>
          <a:lstStyle/>
          <a:p>
            <a:fld id="{0942CA2C-757D-4498-8019-7245C50B2FEA}" type="slidenum">
              <a:rPr lang="zh-CN" altLang="en-US" smtClean="0"/>
              <a:t>2</a:t>
            </a:fld>
            <a:endParaRPr lang="zh-CN" altLang="en-US"/>
          </a:p>
        </p:txBody>
      </p:sp>
    </p:spTree>
    <p:custDataLst>
      <p:tags r:id="rId1"/>
    </p:custDataLst>
    <p:extLst>
      <p:ext uri="{BB962C8B-B14F-4D97-AF65-F5344CB8AC3E}">
        <p14:creationId xmlns:p14="http://schemas.microsoft.com/office/powerpoint/2010/main" val="228423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从故事到事实到陈述事实</a:t>
            </a:r>
          </a:p>
        </p:txBody>
      </p:sp>
      <p:sp>
        <p:nvSpPr>
          <p:cNvPr id="3" name="矩形 2"/>
          <p:cNvSpPr/>
          <p:nvPr/>
        </p:nvSpPr>
        <p:spPr>
          <a:xfrm>
            <a:off x="2466697" y="1595569"/>
            <a:ext cx="5776969" cy="1200329"/>
          </a:xfrm>
          <a:prstGeom prst="rect">
            <a:avLst/>
          </a:prstGeom>
        </p:spPr>
        <p:txBody>
          <a:bodyPr wrap="square">
            <a:spAutoFit/>
          </a:bodyPr>
          <a:lstStyle/>
          <a:p>
            <a:pPr>
              <a:lnSpc>
                <a:spcPct val="150000"/>
              </a:lnSpc>
            </a:pP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DBR</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的关键部分涉及到解释变化的机制，即试图揭露</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Gee</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所说的</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陈述事实</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4" name="矩形 3"/>
          <p:cNvSpPr/>
          <p:nvPr/>
        </p:nvSpPr>
        <p:spPr>
          <a:xfrm>
            <a:off x="5439408" y="2969171"/>
            <a:ext cx="4428000" cy="1113766"/>
          </a:xfrm>
          <a:prstGeom prst="rect">
            <a:avLst/>
          </a:prstGeom>
        </p:spPr>
        <p:txBody>
          <a:bodyPr>
            <a:spAutoFit/>
          </a:bodyPr>
          <a:lstStyle/>
          <a:p>
            <a:pPr>
              <a:lnSpc>
                <a:spcPct val="150000"/>
              </a:lnSpc>
            </a:pP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基于设计的研究能够很好地实现将故事转化为证据这个目标</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p>
        </p:txBody>
      </p:sp>
      <p:sp>
        <p:nvSpPr>
          <p:cNvPr id="23" name="矩形 22"/>
          <p:cNvSpPr/>
          <p:nvPr/>
        </p:nvSpPr>
        <p:spPr>
          <a:xfrm>
            <a:off x="2466697" y="4256210"/>
            <a:ext cx="4284000" cy="1200329"/>
          </a:xfrm>
          <a:prstGeom prst="rect">
            <a:avLst/>
          </a:prstGeom>
        </p:spPr>
        <p:txBody>
          <a:bodyPr wrap="square">
            <a:spAutoFit/>
          </a:bodyPr>
          <a:lstStyle/>
          <a:p>
            <a:pPr>
              <a:lnSpc>
                <a:spcPct val="150000"/>
              </a:lnSpc>
            </a:pP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DBR</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将潜在机制看作是</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陈述事实</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，对其进行详细解释。</a:t>
            </a:r>
            <a:endPar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8" name="KSO_Shape"/>
          <p:cNvSpPr/>
          <p:nvPr/>
        </p:nvSpPr>
        <p:spPr>
          <a:xfrm rot="5983242">
            <a:off x="4205290" y="2672393"/>
            <a:ext cx="1037346" cy="1274032"/>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KSO_Shape"/>
          <p:cNvSpPr/>
          <p:nvPr/>
        </p:nvSpPr>
        <p:spPr>
          <a:xfrm rot="15616758" flipH="1">
            <a:off x="6947470" y="4064705"/>
            <a:ext cx="1037346" cy="1274032"/>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灯片编号占位符 4"/>
          <p:cNvSpPr>
            <a:spLocks noGrp="1"/>
          </p:cNvSpPr>
          <p:nvPr>
            <p:ph type="sldNum" sz="quarter" idx="12"/>
          </p:nvPr>
        </p:nvSpPr>
        <p:spPr/>
        <p:txBody>
          <a:bodyPr/>
          <a:lstStyle/>
          <a:p>
            <a:fld id="{0942CA2C-757D-4498-8019-7245C50B2FEA}" type="slidenum">
              <a:rPr lang="zh-CN" altLang="en-US" smtClean="0"/>
              <a:t>20</a:t>
            </a:fld>
            <a:endParaRPr lang="zh-CN" altLang="en-US"/>
          </a:p>
        </p:txBody>
      </p:sp>
    </p:spTree>
    <p:extLst>
      <p:ext uri="{BB962C8B-B14F-4D97-AF65-F5344CB8AC3E}">
        <p14:creationId xmlns:p14="http://schemas.microsoft.com/office/powerpoint/2010/main" val="11030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barn(inVertical)">
                                      <p:cBhvr>
                                        <p:cTn id="2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从故事到事实到陈述事实</a:t>
            </a:r>
          </a:p>
        </p:txBody>
      </p:sp>
      <p:sp>
        <p:nvSpPr>
          <p:cNvPr id="3" name="矩形 2"/>
          <p:cNvSpPr/>
          <p:nvPr/>
        </p:nvSpPr>
        <p:spPr>
          <a:xfrm>
            <a:off x="1848084" y="2122533"/>
            <a:ext cx="8979876" cy="1754326"/>
          </a:xfrm>
          <a:prstGeom prst="rect">
            <a:avLst/>
          </a:prstGeom>
        </p:spPr>
        <p:txBody>
          <a:bodyPr wrap="square">
            <a:spAutoFit/>
          </a:bodyPr>
          <a:lstStyle/>
          <a:p>
            <a:pPr>
              <a:lnSpc>
                <a:spcPct val="150000"/>
              </a:lnSpc>
            </a:pP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DBR</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的结果（</a:t>
            </a:r>
            <a:r>
              <a:rPr lang="en-US"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Outcomes</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）必须超越特殊案例。否则，这些故事将成为毫无关系的奇闻轶事，而不是建立在对学习和学习环境设计的深入理解上。</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2"/>
          </p:nvPr>
        </p:nvSpPr>
        <p:spPr/>
        <p:txBody>
          <a:bodyPr/>
          <a:lstStyle/>
          <a:p>
            <a:fld id="{0942CA2C-757D-4498-8019-7245C50B2FEA}" type="slidenum">
              <a:rPr lang="zh-CN" altLang="en-US" smtClean="0"/>
              <a:t>21</a:t>
            </a:fld>
            <a:endParaRPr lang="zh-CN" altLang="en-US"/>
          </a:p>
        </p:txBody>
      </p:sp>
    </p:spTree>
    <p:extLst>
      <p:ext uri="{BB962C8B-B14F-4D97-AF65-F5344CB8AC3E}">
        <p14:creationId xmlns:p14="http://schemas.microsoft.com/office/powerpoint/2010/main" val="3701583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从故事到事实到陈述事实</a:t>
            </a:r>
          </a:p>
        </p:txBody>
      </p:sp>
      <p:sp>
        <p:nvSpPr>
          <p:cNvPr id="5" name="矩形 4"/>
          <p:cNvSpPr/>
          <p:nvPr/>
        </p:nvSpPr>
        <p:spPr>
          <a:xfrm>
            <a:off x="2498694" y="1147867"/>
            <a:ext cx="6480000" cy="646331"/>
          </a:xfrm>
          <a:prstGeom prst="rect">
            <a:avLst/>
          </a:prstGeom>
        </p:spPr>
        <p:txBody>
          <a:bodyPr wrap="square">
            <a:spAutoFit/>
          </a:bodyPr>
          <a:lstStyle/>
          <a:p>
            <a:pPr>
              <a:lnSpc>
                <a:spcPct val="150000"/>
              </a:lnSpc>
            </a:pP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故事的意义和</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作用绑定在</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它</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真实发生</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的</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情况下</a:t>
            </a:r>
          </a:p>
        </p:txBody>
      </p:sp>
      <p:sp>
        <p:nvSpPr>
          <p:cNvPr id="7" name="矩形 6"/>
          <p:cNvSpPr/>
          <p:nvPr/>
        </p:nvSpPr>
        <p:spPr>
          <a:xfrm>
            <a:off x="2623675" y="5530172"/>
            <a:ext cx="6480000" cy="1200329"/>
          </a:xfrm>
          <a:prstGeom prst="rect">
            <a:avLst/>
          </a:prstGeom>
        </p:spPr>
        <p:txBody>
          <a:bodyPr wrap="square">
            <a:spAutoFit/>
          </a:bodyPr>
          <a:lstStyle/>
          <a:p>
            <a:pPr>
              <a:lnSpc>
                <a:spcPct val="150000"/>
              </a:lnSpc>
            </a:pP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如果</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故事</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脱离真实的情境，理论就变得缥缈，无法</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影响世界。</a:t>
            </a:r>
            <a:endPar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右箭头 7"/>
          <p:cNvSpPr/>
          <p:nvPr/>
        </p:nvSpPr>
        <p:spPr>
          <a:xfrm rot="5400000">
            <a:off x="5023870" y="4094342"/>
            <a:ext cx="1380745" cy="160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5400000" flipH="1">
            <a:off x="5023870" y="2198341"/>
            <a:ext cx="1380745" cy="160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940144" y="3704386"/>
            <a:ext cx="1627369" cy="523220"/>
          </a:xfrm>
          <a:prstGeom prst="rect">
            <a:avLst/>
          </a:prstGeom>
        </p:spPr>
        <p:txBody>
          <a:bodyPr wrap="none">
            <a:spAutoFit/>
          </a:bodyPr>
          <a:lstStyle/>
          <a:p>
            <a:r>
              <a:rPr lang="zh-CN" altLang="en-US" sz="2800" b="1" dirty="0">
                <a:ea typeface="宋体" panose="02010600030101010101" pitchFamily="2" charset="-122"/>
                <a:cs typeface="Times New Roman" panose="02020603050405020304" pitchFamily="18" charset="0"/>
              </a:rPr>
              <a:t>两个</a:t>
            </a:r>
            <a:r>
              <a:rPr lang="zh-CN" altLang="zh-CN" sz="2800" b="1" dirty="0">
                <a:ea typeface="宋体" panose="02010600030101010101" pitchFamily="2" charset="-122"/>
                <a:cs typeface="Times New Roman" panose="02020603050405020304" pitchFamily="18" charset="0"/>
              </a:rPr>
              <a:t>危险</a:t>
            </a:r>
            <a:endParaRPr lang="zh-CN" altLang="en-US" sz="2800" b="1" dirty="0"/>
          </a:p>
        </p:txBody>
      </p:sp>
      <p:sp>
        <p:nvSpPr>
          <p:cNvPr id="12" name="矩形 11"/>
          <p:cNvSpPr/>
          <p:nvPr/>
        </p:nvSpPr>
        <p:spPr>
          <a:xfrm>
            <a:off x="1226459" y="3339482"/>
            <a:ext cx="2794431" cy="1200329"/>
          </a:xfrm>
          <a:prstGeom prst="rect">
            <a:avLst/>
          </a:prstGeom>
        </p:spPr>
        <p:txBody>
          <a:bodyPr wrap="square">
            <a:spAutoFit/>
          </a:bodyPr>
          <a:lstStyle/>
          <a:p>
            <a:pPr>
              <a:lnSpc>
                <a:spcPct val="150000"/>
              </a:lnSpc>
            </a:pP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陈述事实</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与世界</a:t>
            </a: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（或情境）</a:t>
            </a:r>
            <a:r>
              <a:rPr lang="zh-CN" altLang="zh-CN"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相关。</a:t>
            </a:r>
            <a:endParaRPr lang="zh-CN" altLang="en-US" sz="2400" dirty="0"/>
          </a:p>
        </p:txBody>
      </p:sp>
      <p:sp>
        <p:nvSpPr>
          <p:cNvPr id="13" name="矩形 12"/>
          <p:cNvSpPr/>
          <p:nvPr/>
        </p:nvSpPr>
        <p:spPr>
          <a:xfrm>
            <a:off x="7486767" y="3102900"/>
            <a:ext cx="3831435" cy="17543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solidFill>
                  <a:srgbClr val="FF0000"/>
                </a:solidFill>
                <a:latin typeface="宋体" panose="02010600030101010101" pitchFamily="2" charset="-122"/>
                <a:ea typeface="宋体" panose="02010600030101010101" pitchFamily="2" charset="-122"/>
                <a:cs typeface="Times New Roman" panose="02020603050405020304" pitchFamily="18" charset="0"/>
              </a:rPr>
              <a:t>陈述事实是通过反思性行为，在“与世界互动的对话”的过程中揭露出来的。</a:t>
            </a:r>
          </a:p>
        </p:txBody>
      </p:sp>
      <p:sp>
        <p:nvSpPr>
          <p:cNvPr id="3" name="灯片编号占位符 2"/>
          <p:cNvSpPr>
            <a:spLocks noGrp="1"/>
          </p:cNvSpPr>
          <p:nvPr>
            <p:ph type="sldNum" sz="quarter" idx="12"/>
          </p:nvPr>
        </p:nvSpPr>
        <p:spPr/>
        <p:txBody>
          <a:bodyPr/>
          <a:lstStyle/>
          <a:p>
            <a:fld id="{0942CA2C-757D-4498-8019-7245C50B2FEA}" type="slidenum">
              <a:rPr lang="zh-CN" altLang="en-US" smtClean="0"/>
              <a:t>22</a:t>
            </a:fld>
            <a:endParaRPr lang="zh-CN" altLang="en-US"/>
          </a:p>
        </p:txBody>
      </p:sp>
    </p:spTree>
    <p:extLst>
      <p:ext uri="{BB962C8B-B14F-4D97-AF65-F5344CB8AC3E}">
        <p14:creationId xmlns:p14="http://schemas.microsoft.com/office/powerpoint/2010/main" val="34250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style.rotation</p:attrName>
                                        </p:attrNameLst>
                                      </p:cBhvr>
                                      <p:tavLst>
                                        <p:tav tm="0">
                                          <p:val>
                                            <p:fltVal val="360"/>
                                          </p:val>
                                        </p:tav>
                                        <p:tav tm="100000">
                                          <p:val>
                                            <p:fltVal val="0"/>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3"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3)">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4541132" y="772199"/>
            <a:ext cx="5368159" cy="5368158"/>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a:hlinkClick r:id="rId14" action="ppaction://hlinksldjump"/>
          </p:cNvPr>
          <p:cNvSpPr/>
          <p:nvPr>
            <p:custDataLst>
              <p:tags r:id="rId3"/>
            </p:custDataLst>
          </p:nvPr>
        </p:nvSpPr>
        <p:spPr>
          <a:xfrm rot="10800000" flipH="1" flipV="1">
            <a:off x="7100705" y="525345"/>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1</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8" name="MH_Number_2">
            <a:hlinkClick r:id="rId15" action="ppaction://hlinksldjump"/>
          </p:cNvPr>
          <p:cNvSpPr/>
          <p:nvPr>
            <p:custDataLst>
              <p:tags r:id="rId4"/>
            </p:custDataLst>
          </p:nvPr>
        </p:nvSpPr>
        <p:spPr>
          <a:xfrm rot="10800000" flipH="1" flipV="1">
            <a:off x="9295138" y="1845751"/>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2</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9" name="MH_Number_3">
            <a:hlinkClick r:id="rId16" action="ppaction://hlinksldjump"/>
          </p:cNvPr>
          <p:cNvSpPr/>
          <p:nvPr>
            <p:custDataLst>
              <p:tags r:id="rId5"/>
            </p:custDataLst>
          </p:nvPr>
        </p:nvSpPr>
        <p:spPr>
          <a:xfrm rot="10800000" flipH="1" flipV="1">
            <a:off x="9295138" y="4486559"/>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dirty="0">
                <a:solidFill>
                  <a:srgbClr val="FFFFFF"/>
                </a:solidFill>
                <a:latin typeface="华文细黑" panose="02010600040101010101" pitchFamily="2" charset="-122"/>
                <a:ea typeface="华文细黑" panose="02010600040101010101" pitchFamily="2" charset="-122"/>
              </a:rPr>
              <a:t>3</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11" name="MH_Number_4"/>
          <p:cNvSpPr/>
          <p:nvPr>
            <p:custDataLst>
              <p:tags r:id="rId6"/>
            </p:custDataLst>
          </p:nvPr>
        </p:nvSpPr>
        <p:spPr>
          <a:xfrm rot="10800000" flipH="1" flipV="1">
            <a:off x="7100704" y="5806963"/>
            <a:ext cx="560062" cy="560060"/>
          </a:xfrm>
          <a:prstGeom prst="ellipse">
            <a:avLst/>
          </a:prstGeom>
          <a:gradFill flip="none" rotWithShape="1">
            <a:gsLst>
              <a:gs pos="48000">
                <a:schemeClr val="accent2"/>
              </a:gs>
              <a:gs pos="64000">
                <a:schemeClr val="accent2"/>
              </a:gs>
              <a:gs pos="56000">
                <a:schemeClr val="accent2">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4</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36" name="MH_Entry_1">
            <a:hlinkClick r:id="rId14" action="ppaction://hlinksldjump"/>
          </p:cNvPr>
          <p:cNvSpPr txBox="1"/>
          <p:nvPr>
            <p:custDataLst>
              <p:tags r:id="rId7"/>
            </p:custDataLst>
          </p:nvPr>
        </p:nvSpPr>
        <p:spPr>
          <a:xfrm flipH="1">
            <a:off x="3444547" y="262577"/>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背景介绍</a:t>
            </a:r>
            <a:endParaRPr lang="en-US" altLang="zh-CN"/>
          </a:p>
        </p:txBody>
      </p:sp>
      <p:sp>
        <p:nvSpPr>
          <p:cNvPr id="65" name="MH_Entry_4"/>
          <p:cNvSpPr txBox="1"/>
          <p:nvPr>
            <p:custDataLst>
              <p:tags r:id="rId8"/>
            </p:custDataLst>
          </p:nvPr>
        </p:nvSpPr>
        <p:spPr>
          <a:xfrm flipH="1">
            <a:off x="3444547" y="5536109"/>
            <a:ext cx="3499588" cy="1101766"/>
          </a:xfrm>
          <a:prstGeom prst="rect">
            <a:avLst/>
          </a:prstGeom>
          <a:noFill/>
        </p:spPr>
        <p:txBody>
          <a:bodyPr wrap="square" lIns="91440" tIns="45720" rIns="91440" bIns="45720" rtlCol="0" anchor="ctr" anchorCtr="0">
            <a:normAutofit/>
          </a:bodyPr>
          <a:lstStyle>
            <a:defPPr>
              <a:defRPr lang="zh-CN"/>
            </a:defPPr>
            <a:lvl1pPr algn="r">
              <a:defRPr sz="2400" b="1">
                <a:latin typeface="+mn-ea"/>
              </a:defRPr>
            </a:lvl1pPr>
          </a:lstStyle>
          <a:p>
            <a:r>
              <a:rPr lang="zh-CN" altLang="en-US" dirty="0"/>
              <a:t>总结与讨论</a:t>
            </a:r>
            <a:endParaRPr lang="en-US" altLang="zh-CN" dirty="0"/>
          </a:p>
        </p:txBody>
      </p:sp>
      <p:sp>
        <p:nvSpPr>
          <p:cNvPr id="66" name="MH_Entry_2">
            <a:hlinkClick r:id="rId15" action="ppaction://hlinksldjump"/>
          </p:cNvPr>
          <p:cNvSpPr txBox="1"/>
          <p:nvPr>
            <p:custDataLst>
              <p:tags r:id="rId9"/>
            </p:custDataLst>
          </p:nvPr>
        </p:nvSpPr>
        <p:spPr>
          <a:xfrm flipH="1">
            <a:off x="5669942" y="1782477"/>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基于设计的研究内涵</a:t>
            </a:r>
            <a:endParaRPr lang="en-US" altLang="zh-CN"/>
          </a:p>
        </p:txBody>
      </p:sp>
      <p:sp>
        <p:nvSpPr>
          <p:cNvPr id="67" name="MH_Entry_3">
            <a:hlinkClick r:id="rId16" action="ppaction://hlinksldjump"/>
          </p:cNvPr>
          <p:cNvSpPr txBox="1"/>
          <p:nvPr>
            <p:custDataLst>
              <p:tags r:id="rId10"/>
            </p:custDataLst>
          </p:nvPr>
        </p:nvSpPr>
        <p:spPr>
          <a:xfrm flipH="1">
            <a:off x="5669942" y="3992663"/>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发展的设计到工程变革</a:t>
            </a:r>
            <a:endParaRPr lang="en-US" altLang="zh-CN"/>
          </a:p>
        </p:txBody>
      </p:sp>
      <p:sp>
        <p:nvSpPr>
          <p:cNvPr id="26" name="MH_Others_2"/>
          <p:cNvSpPr>
            <a:spLocks/>
          </p:cNvSpPr>
          <p:nvPr>
            <p:custDataLst>
              <p:tags r:id="rId11"/>
            </p:custDataLst>
          </p:nvPr>
        </p:nvSpPr>
        <p:spPr bwMode="auto">
          <a:xfrm>
            <a:off x="2111156" y="2131798"/>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a:solidFill>
                  <a:schemeClr val="accent1"/>
                </a:solidFill>
                <a:latin typeface="微软雅黑" panose="020B0503020204020204" pitchFamily="34" charset="-122"/>
                <a:ea typeface="微软雅黑" panose="020B0503020204020204" pitchFamily="34" charset="-122"/>
              </a:rPr>
              <a:t>目</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ctr">
              <a:defRPr/>
            </a:pPr>
            <a:r>
              <a:rPr lang="zh-CN" altLang="en-US" sz="4000" b="1">
                <a:solidFill>
                  <a:schemeClr val="accent1"/>
                </a:solidFill>
                <a:latin typeface="微软雅黑" panose="020B0503020204020204" pitchFamily="34" charset="-122"/>
                <a:ea typeface="微软雅黑" panose="020B0503020204020204" pitchFamily="34" charset="-122"/>
              </a:rPr>
              <a:t>录</a:t>
            </a:r>
          </a:p>
        </p:txBody>
      </p:sp>
      <p:sp>
        <p:nvSpPr>
          <p:cNvPr id="28" name="MH_Others_3"/>
          <p:cNvSpPr/>
          <p:nvPr>
            <p:custDataLst>
              <p:tags r:id="rId12"/>
            </p:custDataLst>
          </p:nvPr>
        </p:nvSpPr>
        <p:spPr>
          <a:xfrm>
            <a:off x="3444547" y="2893948"/>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Tree>
    <p:custDataLst>
      <p:tags r:id="rId1"/>
    </p:custDataLst>
    <p:extLst>
      <p:ext uri="{BB962C8B-B14F-4D97-AF65-F5344CB8AC3E}">
        <p14:creationId xmlns:p14="http://schemas.microsoft.com/office/powerpoint/2010/main" val="3253207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660535" y="2314719"/>
            <a:ext cx="1664759" cy="1266905"/>
            <a:chOff x="852820" y="2329230"/>
            <a:chExt cx="1664759" cy="1266905"/>
          </a:xfrm>
        </p:grpSpPr>
        <p:sp>
          <p:nvSpPr>
            <p:cNvPr id="3" name="MH_Other_1"/>
            <p:cNvSpPr/>
            <p:nvPr>
              <p:custDataLst>
                <p:tags r:id="rId35"/>
              </p:custDataLst>
            </p:nvPr>
          </p:nvSpPr>
          <p:spPr bwMode="auto">
            <a:xfrm>
              <a:off x="852820" y="3304758"/>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5" name="MH_SubTitle_1"/>
            <p:cNvSpPr/>
            <p:nvPr>
              <p:custDataLst>
                <p:tags r:id="rId36"/>
              </p:custDataLst>
            </p:nvPr>
          </p:nvSpPr>
          <p:spPr bwMode="auto">
            <a:xfrm>
              <a:off x="1125233" y="2329230"/>
              <a:ext cx="1120775"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1</a:t>
              </a:r>
              <a:endParaRPr lang="en-US" sz="1600" kern="0" dirty="0">
                <a:solidFill>
                  <a:srgbClr val="FFFFFF"/>
                </a:solidFill>
              </a:endParaRPr>
            </a:p>
          </p:txBody>
        </p:sp>
        <p:sp>
          <p:nvSpPr>
            <p:cNvPr id="6" name="MH_Other_2"/>
            <p:cNvSpPr>
              <a:spLocks noChangeArrowheads="1"/>
            </p:cNvSpPr>
            <p:nvPr>
              <p:custDataLst>
                <p:tags r:id="rId37"/>
              </p:custDataLst>
            </p:nvPr>
          </p:nvSpPr>
          <p:spPr bwMode="auto">
            <a:xfrm>
              <a:off x="1283982" y="2351455"/>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sp>
        <p:nvSpPr>
          <p:cNvPr id="7" name="MH_Other_3"/>
          <p:cNvSpPr>
            <a:spLocks noChangeArrowheads="1"/>
          </p:cNvSpPr>
          <p:nvPr>
            <p:custDataLst>
              <p:tags r:id="rId2"/>
            </p:custDataLst>
          </p:nvPr>
        </p:nvSpPr>
        <p:spPr bwMode="gray">
          <a:xfrm>
            <a:off x="2471914" y="2740166"/>
            <a:ext cx="317500" cy="361950"/>
          </a:xfrm>
          <a:prstGeom prst="chevron">
            <a:avLst>
              <a:gd name="adj" fmla="val 52514"/>
            </a:avLst>
          </a:prstGeom>
          <a:solidFill>
            <a:srgbClr val="D9D9D9"/>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4D4D4D"/>
              </a:solidFill>
              <a:latin typeface="+mn-ea"/>
            </a:endParaRPr>
          </a:p>
        </p:txBody>
      </p:sp>
      <p:grpSp>
        <p:nvGrpSpPr>
          <p:cNvPr id="4" name="组合 3"/>
          <p:cNvGrpSpPr/>
          <p:nvPr/>
        </p:nvGrpSpPr>
        <p:grpSpPr>
          <a:xfrm>
            <a:off x="2893527" y="2314716"/>
            <a:ext cx="1664759" cy="1266905"/>
            <a:chOff x="2733871" y="2329230"/>
            <a:chExt cx="1664759" cy="1266905"/>
          </a:xfrm>
        </p:grpSpPr>
        <p:sp>
          <p:nvSpPr>
            <p:cNvPr id="34" name="MH_Other_5"/>
            <p:cNvSpPr/>
            <p:nvPr>
              <p:custDataLst>
                <p:tags r:id="rId32"/>
              </p:custDataLst>
            </p:nvPr>
          </p:nvSpPr>
          <p:spPr bwMode="auto">
            <a:xfrm>
              <a:off x="2733871" y="3304758"/>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37" name="MH_SubTitle_2"/>
            <p:cNvSpPr/>
            <p:nvPr>
              <p:custDataLst>
                <p:tags r:id="rId33"/>
              </p:custDataLst>
            </p:nvPr>
          </p:nvSpPr>
          <p:spPr bwMode="auto">
            <a:xfrm>
              <a:off x="3006421" y="2329230"/>
              <a:ext cx="1120775"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2</a:t>
              </a:r>
              <a:endParaRPr lang="en-US" sz="1600" kern="0" dirty="0">
                <a:solidFill>
                  <a:srgbClr val="FFFFFF"/>
                </a:solidFill>
              </a:endParaRPr>
            </a:p>
          </p:txBody>
        </p:sp>
        <p:sp>
          <p:nvSpPr>
            <p:cNvPr id="38" name="MH_Other_6"/>
            <p:cNvSpPr>
              <a:spLocks noChangeArrowheads="1"/>
            </p:cNvSpPr>
            <p:nvPr>
              <p:custDataLst>
                <p:tags r:id="rId34"/>
              </p:custDataLst>
            </p:nvPr>
          </p:nvSpPr>
          <p:spPr bwMode="auto">
            <a:xfrm>
              <a:off x="3165170" y="2351455"/>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sp>
        <p:nvSpPr>
          <p:cNvPr id="36" name="MH_Other_7"/>
          <p:cNvSpPr>
            <a:spLocks noChangeArrowheads="1"/>
          </p:cNvSpPr>
          <p:nvPr>
            <p:custDataLst>
              <p:tags r:id="rId3"/>
            </p:custDataLst>
          </p:nvPr>
        </p:nvSpPr>
        <p:spPr bwMode="gray">
          <a:xfrm>
            <a:off x="4559901" y="2740166"/>
            <a:ext cx="315912" cy="361950"/>
          </a:xfrm>
          <a:prstGeom prst="chevron">
            <a:avLst>
              <a:gd name="adj" fmla="val 52514"/>
            </a:avLst>
          </a:prstGeom>
          <a:solidFill>
            <a:srgbClr val="D9D9D9"/>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4D4D4D"/>
              </a:solidFill>
              <a:latin typeface="+mn-ea"/>
            </a:endParaRPr>
          </a:p>
        </p:txBody>
      </p:sp>
      <p:grpSp>
        <p:nvGrpSpPr>
          <p:cNvPr id="8" name="组合 7"/>
          <p:cNvGrpSpPr/>
          <p:nvPr/>
        </p:nvGrpSpPr>
        <p:grpSpPr>
          <a:xfrm>
            <a:off x="5061266" y="2314716"/>
            <a:ext cx="1664759" cy="1266905"/>
            <a:chOff x="4614922" y="2329230"/>
            <a:chExt cx="1664759" cy="1266905"/>
          </a:xfrm>
        </p:grpSpPr>
        <p:sp>
          <p:nvSpPr>
            <p:cNvPr id="40" name="MH_Other_8"/>
            <p:cNvSpPr/>
            <p:nvPr>
              <p:custDataLst>
                <p:tags r:id="rId29"/>
              </p:custDataLst>
            </p:nvPr>
          </p:nvSpPr>
          <p:spPr bwMode="auto">
            <a:xfrm>
              <a:off x="4614922" y="3304758"/>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43" name="MH_SubTitle_3"/>
            <p:cNvSpPr/>
            <p:nvPr>
              <p:custDataLst>
                <p:tags r:id="rId30"/>
              </p:custDataLst>
            </p:nvPr>
          </p:nvSpPr>
          <p:spPr bwMode="auto">
            <a:xfrm>
              <a:off x="4887607" y="2329230"/>
              <a:ext cx="1119188"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3</a:t>
              </a:r>
              <a:endParaRPr lang="en-US" sz="1600" kern="0" dirty="0">
                <a:solidFill>
                  <a:srgbClr val="FFFFFF"/>
                </a:solidFill>
              </a:endParaRPr>
            </a:p>
          </p:txBody>
        </p:sp>
        <p:sp>
          <p:nvSpPr>
            <p:cNvPr id="44" name="MH_Other_9"/>
            <p:cNvSpPr>
              <a:spLocks noChangeArrowheads="1"/>
            </p:cNvSpPr>
            <p:nvPr>
              <p:custDataLst>
                <p:tags r:id="rId31"/>
              </p:custDataLst>
            </p:nvPr>
          </p:nvSpPr>
          <p:spPr bwMode="auto">
            <a:xfrm>
              <a:off x="5046357" y="2351455"/>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sp>
        <p:nvSpPr>
          <p:cNvPr id="42" name="MH_Other_10"/>
          <p:cNvSpPr>
            <a:spLocks noChangeArrowheads="1"/>
          </p:cNvSpPr>
          <p:nvPr>
            <p:custDataLst>
              <p:tags r:id="rId4"/>
            </p:custDataLst>
          </p:nvPr>
        </p:nvSpPr>
        <p:spPr bwMode="gray">
          <a:xfrm>
            <a:off x="6758605" y="2740166"/>
            <a:ext cx="315913" cy="361950"/>
          </a:xfrm>
          <a:prstGeom prst="chevron">
            <a:avLst>
              <a:gd name="adj" fmla="val 52514"/>
            </a:avLst>
          </a:prstGeom>
          <a:solidFill>
            <a:srgbClr val="D9D9D9"/>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4D4D4D"/>
              </a:solidFill>
              <a:latin typeface="+mn-ea"/>
            </a:endParaRPr>
          </a:p>
        </p:txBody>
      </p:sp>
      <p:grpSp>
        <p:nvGrpSpPr>
          <p:cNvPr id="9" name="组合 8"/>
          <p:cNvGrpSpPr/>
          <p:nvPr/>
        </p:nvGrpSpPr>
        <p:grpSpPr>
          <a:xfrm>
            <a:off x="7247118" y="2330448"/>
            <a:ext cx="1664759" cy="1285737"/>
            <a:chOff x="6513226" y="2329230"/>
            <a:chExt cx="1664759" cy="1285737"/>
          </a:xfrm>
        </p:grpSpPr>
        <p:sp>
          <p:nvSpPr>
            <p:cNvPr id="46" name="MH_Other_11"/>
            <p:cNvSpPr/>
            <p:nvPr>
              <p:custDataLst>
                <p:tags r:id="rId26"/>
              </p:custDataLst>
            </p:nvPr>
          </p:nvSpPr>
          <p:spPr bwMode="auto">
            <a:xfrm>
              <a:off x="6513226" y="3323590"/>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49" name="MH_SubTitle_4"/>
            <p:cNvSpPr/>
            <p:nvPr>
              <p:custDataLst>
                <p:tags r:id="rId27"/>
              </p:custDataLst>
            </p:nvPr>
          </p:nvSpPr>
          <p:spPr bwMode="auto">
            <a:xfrm>
              <a:off x="6768796" y="2329230"/>
              <a:ext cx="1119187"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4</a:t>
              </a:r>
              <a:endParaRPr lang="en-US" sz="1600" kern="0" dirty="0">
                <a:solidFill>
                  <a:srgbClr val="FFFFFF"/>
                </a:solidFill>
              </a:endParaRPr>
            </a:p>
          </p:txBody>
        </p:sp>
        <p:sp>
          <p:nvSpPr>
            <p:cNvPr id="50" name="MH_Other_12"/>
            <p:cNvSpPr>
              <a:spLocks noChangeArrowheads="1"/>
            </p:cNvSpPr>
            <p:nvPr>
              <p:custDataLst>
                <p:tags r:id="rId28"/>
              </p:custDataLst>
            </p:nvPr>
          </p:nvSpPr>
          <p:spPr bwMode="auto">
            <a:xfrm>
              <a:off x="6927545" y="2351455"/>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sp>
        <p:nvSpPr>
          <p:cNvPr id="3099" name="MH_PageTitle"/>
          <p:cNvSpPr>
            <a:spLocks noGrp="1"/>
          </p:cNvSpPr>
          <p:nvPr>
            <p:ph type="title"/>
            <p:custDataLst>
              <p:tags r:id="rId5"/>
            </p:custDataLst>
          </p:nvPr>
        </p:nvSpPr>
        <p:spPr/>
        <p:txBody>
          <a:bodyPr/>
          <a:lstStyle/>
          <a:p>
            <a:r>
              <a:rPr lang="zh-CN" altLang="en-US" dirty="0"/>
              <a:t>总结与讨论</a:t>
            </a:r>
          </a:p>
        </p:txBody>
      </p:sp>
      <p:grpSp>
        <p:nvGrpSpPr>
          <p:cNvPr id="11" name="组合 10"/>
          <p:cNvGrpSpPr/>
          <p:nvPr/>
        </p:nvGrpSpPr>
        <p:grpSpPr>
          <a:xfrm>
            <a:off x="660535" y="3992620"/>
            <a:ext cx="1664759" cy="1266905"/>
            <a:chOff x="820194" y="4007134"/>
            <a:chExt cx="1664759" cy="1266905"/>
          </a:xfrm>
        </p:grpSpPr>
        <p:sp>
          <p:nvSpPr>
            <p:cNvPr id="21" name="MH_Other_1"/>
            <p:cNvSpPr/>
            <p:nvPr>
              <p:custDataLst>
                <p:tags r:id="rId23"/>
              </p:custDataLst>
            </p:nvPr>
          </p:nvSpPr>
          <p:spPr bwMode="auto">
            <a:xfrm>
              <a:off x="820194" y="4982662"/>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22" name="MH_SubTitle_1"/>
            <p:cNvSpPr/>
            <p:nvPr>
              <p:custDataLst>
                <p:tags r:id="rId24"/>
              </p:custDataLst>
            </p:nvPr>
          </p:nvSpPr>
          <p:spPr bwMode="auto">
            <a:xfrm>
              <a:off x="1092607" y="4007134"/>
              <a:ext cx="1120775"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9</a:t>
              </a:r>
              <a:endParaRPr lang="en-US" sz="1600" kern="0" dirty="0">
                <a:solidFill>
                  <a:srgbClr val="FFFFFF"/>
                </a:solidFill>
              </a:endParaRPr>
            </a:p>
          </p:txBody>
        </p:sp>
        <p:sp>
          <p:nvSpPr>
            <p:cNvPr id="23" name="MH_Other_2"/>
            <p:cNvSpPr>
              <a:spLocks noChangeArrowheads="1"/>
            </p:cNvSpPr>
            <p:nvPr>
              <p:custDataLst>
                <p:tags r:id="rId25"/>
              </p:custDataLst>
            </p:nvPr>
          </p:nvSpPr>
          <p:spPr bwMode="auto">
            <a:xfrm>
              <a:off x="1251356" y="4029359"/>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sp>
        <p:nvSpPr>
          <p:cNvPr id="24" name="MH_Other_3"/>
          <p:cNvSpPr>
            <a:spLocks noChangeArrowheads="1"/>
          </p:cNvSpPr>
          <p:nvPr>
            <p:custDataLst>
              <p:tags r:id="rId6"/>
            </p:custDataLst>
          </p:nvPr>
        </p:nvSpPr>
        <p:spPr bwMode="gray">
          <a:xfrm flipH="1">
            <a:off x="2471914" y="4418070"/>
            <a:ext cx="317500" cy="361950"/>
          </a:xfrm>
          <a:prstGeom prst="chevron">
            <a:avLst>
              <a:gd name="adj" fmla="val 52514"/>
            </a:avLst>
          </a:prstGeom>
          <a:solidFill>
            <a:srgbClr val="D9D9D9"/>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4D4D4D"/>
              </a:solidFill>
              <a:latin typeface="+mn-ea"/>
            </a:endParaRPr>
          </a:p>
        </p:txBody>
      </p:sp>
      <p:grpSp>
        <p:nvGrpSpPr>
          <p:cNvPr id="12" name="组合 11"/>
          <p:cNvGrpSpPr/>
          <p:nvPr/>
        </p:nvGrpSpPr>
        <p:grpSpPr>
          <a:xfrm>
            <a:off x="2860901" y="3992620"/>
            <a:ext cx="1664759" cy="1266905"/>
            <a:chOff x="2701245" y="4007134"/>
            <a:chExt cx="1664759" cy="1266905"/>
          </a:xfrm>
        </p:grpSpPr>
        <p:sp>
          <p:nvSpPr>
            <p:cNvPr id="25" name="MH_Other_5"/>
            <p:cNvSpPr/>
            <p:nvPr>
              <p:custDataLst>
                <p:tags r:id="rId20"/>
              </p:custDataLst>
            </p:nvPr>
          </p:nvSpPr>
          <p:spPr bwMode="auto">
            <a:xfrm>
              <a:off x="2701245" y="4982662"/>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26" name="MH_SubTitle_2"/>
            <p:cNvSpPr/>
            <p:nvPr>
              <p:custDataLst>
                <p:tags r:id="rId21"/>
              </p:custDataLst>
            </p:nvPr>
          </p:nvSpPr>
          <p:spPr bwMode="auto">
            <a:xfrm>
              <a:off x="2973795" y="4007134"/>
              <a:ext cx="1120775"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8</a:t>
              </a:r>
              <a:endParaRPr lang="en-US" sz="1600" kern="0" dirty="0">
                <a:solidFill>
                  <a:srgbClr val="FFFFFF"/>
                </a:solidFill>
              </a:endParaRPr>
            </a:p>
          </p:txBody>
        </p:sp>
        <p:sp>
          <p:nvSpPr>
            <p:cNvPr id="27" name="MH_Other_6"/>
            <p:cNvSpPr>
              <a:spLocks noChangeArrowheads="1"/>
            </p:cNvSpPr>
            <p:nvPr>
              <p:custDataLst>
                <p:tags r:id="rId22"/>
              </p:custDataLst>
            </p:nvPr>
          </p:nvSpPr>
          <p:spPr bwMode="auto">
            <a:xfrm>
              <a:off x="3132544" y="4029359"/>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sp>
        <p:nvSpPr>
          <p:cNvPr id="28" name="MH_Other_7"/>
          <p:cNvSpPr>
            <a:spLocks noChangeArrowheads="1"/>
          </p:cNvSpPr>
          <p:nvPr>
            <p:custDataLst>
              <p:tags r:id="rId7"/>
            </p:custDataLst>
          </p:nvPr>
        </p:nvSpPr>
        <p:spPr bwMode="gray">
          <a:xfrm flipH="1">
            <a:off x="4527275" y="4418070"/>
            <a:ext cx="315912" cy="361950"/>
          </a:xfrm>
          <a:prstGeom prst="chevron">
            <a:avLst>
              <a:gd name="adj" fmla="val 52514"/>
            </a:avLst>
          </a:prstGeom>
          <a:solidFill>
            <a:srgbClr val="D9D9D9"/>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4D4D4D"/>
              </a:solidFill>
              <a:latin typeface="+mn-ea"/>
            </a:endParaRPr>
          </a:p>
        </p:txBody>
      </p:sp>
      <p:grpSp>
        <p:nvGrpSpPr>
          <p:cNvPr id="13" name="组合 12"/>
          <p:cNvGrpSpPr/>
          <p:nvPr/>
        </p:nvGrpSpPr>
        <p:grpSpPr>
          <a:xfrm>
            <a:off x="5061266" y="3992620"/>
            <a:ext cx="1664759" cy="1266905"/>
            <a:chOff x="4582296" y="4007134"/>
            <a:chExt cx="1664759" cy="1266905"/>
          </a:xfrm>
        </p:grpSpPr>
        <p:sp>
          <p:nvSpPr>
            <p:cNvPr id="29" name="MH_Other_8"/>
            <p:cNvSpPr/>
            <p:nvPr>
              <p:custDataLst>
                <p:tags r:id="rId17"/>
              </p:custDataLst>
            </p:nvPr>
          </p:nvSpPr>
          <p:spPr bwMode="auto">
            <a:xfrm>
              <a:off x="4582296" y="4982662"/>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30" name="MH_SubTitle_3"/>
            <p:cNvSpPr/>
            <p:nvPr>
              <p:custDataLst>
                <p:tags r:id="rId18"/>
              </p:custDataLst>
            </p:nvPr>
          </p:nvSpPr>
          <p:spPr bwMode="auto">
            <a:xfrm>
              <a:off x="4854981" y="4007134"/>
              <a:ext cx="1119188"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7</a:t>
              </a:r>
              <a:endParaRPr lang="en-US" sz="1600" kern="0" dirty="0">
                <a:solidFill>
                  <a:srgbClr val="FFFFFF"/>
                </a:solidFill>
              </a:endParaRPr>
            </a:p>
          </p:txBody>
        </p:sp>
        <p:sp>
          <p:nvSpPr>
            <p:cNvPr id="31" name="MH_Other_9"/>
            <p:cNvSpPr>
              <a:spLocks noChangeArrowheads="1"/>
            </p:cNvSpPr>
            <p:nvPr>
              <p:custDataLst>
                <p:tags r:id="rId19"/>
              </p:custDataLst>
            </p:nvPr>
          </p:nvSpPr>
          <p:spPr bwMode="auto">
            <a:xfrm>
              <a:off x="5013731" y="4029359"/>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sp>
        <p:nvSpPr>
          <p:cNvPr id="32" name="MH_Other_10"/>
          <p:cNvSpPr>
            <a:spLocks noChangeArrowheads="1"/>
          </p:cNvSpPr>
          <p:nvPr>
            <p:custDataLst>
              <p:tags r:id="rId8"/>
            </p:custDataLst>
          </p:nvPr>
        </p:nvSpPr>
        <p:spPr bwMode="gray">
          <a:xfrm flipH="1">
            <a:off x="6758605" y="4418070"/>
            <a:ext cx="315913" cy="361950"/>
          </a:xfrm>
          <a:prstGeom prst="chevron">
            <a:avLst>
              <a:gd name="adj" fmla="val 52514"/>
            </a:avLst>
          </a:prstGeom>
          <a:solidFill>
            <a:srgbClr val="D9D9D9"/>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4D4D4D"/>
              </a:solidFill>
              <a:latin typeface="+mn-ea"/>
            </a:endParaRPr>
          </a:p>
        </p:txBody>
      </p:sp>
      <p:grpSp>
        <p:nvGrpSpPr>
          <p:cNvPr id="14" name="组合 13"/>
          <p:cNvGrpSpPr/>
          <p:nvPr/>
        </p:nvGrpSpPr>
        <p:grpSpPr>
          <a:xfrm>
            <a:off x="7247118" y="3992620"/>
            <a:ext cx="1664759" cy="1266905"/>
            <a:chOff x="6463347" y="4007134"/>
            <a:chExt cx="1664759" cy="1266905"/>
          </a:xfrm>
        </p:grpSpPr>
        <p:sp>
          <p:nvSpPr>
            <p:cNvPr id="33" name="MH_Other_11"/>
            <p:cNvSpPr/>
            <p:nvPr>
              <p:custDataLst>
                <p:tags r:id="rId14"/>
              </p:custDataLst>
            </p:nvPr>
          </p:nvSpPr>
          <p:spPr bwMode="auto">
            <a:xfrm>
              <a:off x="6463347" y="4982662"/>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35" name="MH_SubTitle_4"/>
            <p:cNvSpPr/>
            <p:nvPr>
              <p:custDataLst>
                <p:tags r:id="rId15"/>
              </p:custDataLst>
            </p:nvPr>
          </p:nvSpPr>
          <p:spPr bwMode="auto">
            <a:xfrm>
              <a:off x="6736170" y="4007134"/>
              <a:ext cx="1119187"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6</a:t>
              </a:r>
              <a:endParaRPr lang="en-US" sz="1600" kern="0" dirty="0">
                <a:solidFill>
                  <a:srgbClr val="FFFFFF"/>
                </a:solidFill>
              </a:endParaRPr>
            </a:p>
          </p:txBody>
        </p:sp>
        <p:sp>
          <p:nvSpPr>
            <p:cNvPr id="39" name="MH_Other_12"/>
            <p:cNvSpPr>
              <a:spLocks noChangeArrowheads="1"/>
            </p:cNvSpPr>
            <p:nvPr>
              <p:custDataLst>
                <p:tags r:id="rId16"/>
              </p:custDataLst>
            </p:nvPr>
          </p:nvSpPr>
          <p:spPr bwMode="auto">
            <a:xfrm>
              <a:off x="6894919" y="4029359"/>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grpSp>
        <p:nvGrpSpPr>
          <p:cNvPr id="10" name="组合 9"/>
          <p:cNvGrpSpPr/>
          <p:nvPr/>
        </p:nvGrpSpPr>
        <p:grpSpPr>
          <a:xfrm>
            <a:off x="8939620" y="3095426"/>
            <a:ext cx="1664759" cy="1119188"/>
            <a:chOff x="8228420" y="3109940"/>
            <a:chExt cx="1664759" cy="1119188"/>
          </a:xfrm>
        </p:grpSpPr>
        <p:sp>
          <p:nvSpPr>
            <p:cNvPr id="41" name="MH_Other_11"/>
            <p:cNvSpPr/>
            <p:nvPr>
              <p:custDataLst>
                <p:tags r:id="rId11"/>
              </p:custDataLst>
            </p:nvPr>
          </p:nvSpPr>
          <p:spPr bwMode="auto">
            <a:xfrm>
              <a:off x="8228420" y="3688653"/>
              <a:ext cx="1664759" cy="29137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mn-ea"/>
                <a:ea typeface="+mn-ea"/>
              </a:endParaRPr>
            </a:p>
          </p:txBody>
        </p:sp>
        <p:sp>
          <p:nvSpPr>
            <p:cNvPr id="45" name="MH_SubTitle_4"/>
            <p:cNvSpPr/>
            <p:nvPr>
              <p:custDataLst>
                <p:tags r:id="rId12"/>
              </p:custDataLst>
            </p:nvPr>
          </p:nvSpPr>
          <p:spPr bwMode="auto">
            <a:xfrm>
              <a:off x="8501243" y="3109940"/>
              <a:ext cx="1119187" cy="1119188"/>
            </a:xfrm>
            <a:prstGeom prst="ellipse">
              <a:avLst/>
            </a:prstGeom>
            <a:solidFill>
              <a:schemeClr val="accent1"/>
            </a:solidFill>
            <a:ln w="9525" cap="flat" cmpd="sng" algn="ctr">
              <a:noFill/>
              <a:prstDash val="solid"/>
            </a:ln>
            <a:effectLst/>
          </p:spPr>
          <p:txBody>
            <a:bodyPr lIns="0" tIns="0" rIns="0" bIns="0" anchor="ctr">
              <a:normAutofit/>
            </a:bodyPr>
            <a:lstStyle/>
            <a:p>
              <a:pPr algn="ctr">
                <a:defRPr/>
              </a:pPr>
              <a:r>
                <a:rPr lang="en-US" altLang="zh-CN" sz="1600" kern="0" dirty="0">
                  <a:solidFill>
                    <a:srgbClr val="FFFFFF"/>
                  </a:solidFill>
                </a:rPr>
                <a:t>5</a:t>
              </a:r>
              <a:endParaRPr lang="en-US" sz="1600" kern="0" dirty="0">
                <a:solidFill>
                  <a:srgbClr val="FFFFFF"/>
                </a:solidFill>
              </a:endParaRPr>
            </a:p>
          </p:txBody>
        </p:sp>
        <p:sp>
          <p:nvSpPr>
            <p:cNvPr id="47" name="MH_Other_12"/>
            <p:cNvSpPr>
              <a:spLocks noChangeArrowheads="1"/>
            </p:cNvSpPr>
            <p:nvPr>
              <p:custDataLst>
                <p:tags r:id="rId13"/>
              </p:custDataLst>
            </p:nvPr>
          </p:nvSpPr>
          <p:spPr bwMode="auto">
            <a:xfrm>
              <a:off x="8659992" y="3132165"/>
              <a:ext cx="812800" cy="514350"/>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a:defRPr/>
              </a:pPr>
              <a:endParaRPr lang="en-US" kern="0">
                <a:solidFill>
                  <a:srgbClr val="FFFFFF"/>
                </a:solidFill>
                <a:latin typeface="+mn-ea"/>
              </a:endParaRPr>
            </a:p>
          </p:txBody>
        </p:sp>
      </p:grpSp>
      <p:sp>
        <p:nvSpPr>
          <p:cNvPr id="48" name="MH_Other_10"/>
          <p:cNvSpPr>
            <a:spLocks noChangeArrowheads="1"/>
          </p:cNvSpPr>
          <p:nvPr>
            <p:custDataLst>
              <p:tags r:id="rId9"/>
            </p:custDataLst>
          </p:nvPr>
        </p:nvSpPr>
        <p:spPr bwMode="gray">
          <a:xfrm rot="2700000">
            <a:off x="8815034" y="3035640"/>
            <a:ext cx="315913" cy="361950"/>
          </a:xfrm>
          <a:prstGeom prst="chevron">
            <a:avLst>
              <a:gd name="adj" fmla="val 52514"/>
            </a:avLst>
          </a:prstGeom>
          <a:solidFill>
            <a:srgbClr val="D9D9D9"/>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4D4D4D"/>
              </a:solidFill>
              <a:latin typeface="+mn-ea"/>
            </a:endParaRPr>
          </a:p>
        </p:txBody>
      </p:sp>
      <p:sp>
        <p:nvSpPr>
          <p:cNvPr id="51" name="MH_Other_10"/>
          <p:cNvSpPr>
            <a:spLocks noChangeArrowheads="1"/>
          </p:cNvSpPr>
          <p:nvPr>
            <p:custDataLst>
              <p:tags r:id="rId10"/>
            </p:custDataLst>
          </p:nvPr>
        </p:nvSpPr>
        <p:spPr bwMode="gray">
          <a:xfrm rot="8100000">
            <a:off x="8815034" y="4039223"/>
            <a:ext cx="315913" cy="361950"/>
          </a:xfrm>
          <a:prstGeom prst="chevron">
            <a:avLst>
              <a:gd name="adj" fmla="val 52514"/>
            </a:avLst>
          </a:prstGeom>
          <a:solidFill>
            <a:srgbClr val="D9D9D9"/>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a:solidFill>
                <a:srgbClr val="4D4D4D"/>
              </a:solidFill>
              <a:latin typeface="+mn-ea"/>
            </a:endParaRPr>
          </a:p>
        </p:txBody>
      </p:sp>
      <p:sp>
        <p:nvSpPr>
          <p:cNvPr id="15" name="矩形 14"/>
          <p:cNvSpPr/>
          <p:nvPr/>
        </p:nvSpPr>
        <p:spPr>
          <a:xfrm>
            <a:off x="267288" y="1107926"/>
            <a:ext cx="2407655" cy="1200329"/>
          </a:xfrm>
          <a:prstGeom prst="rect">
            <a:avLst/>
          </a:prstGeom>
        </p:spPr>
        <p:txBody>
          <a:bodyPr wrap="square">
            <a:spAutoFit/>
          </a:bodyPr>
          <a:lstStyle/>
          <a:p>
            <a:pPr algn="ct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基于现有的工作，清晰地建立假设和理论基础</a:t>
            </a:r>
          </a:p>
        </p:txBody>
      </p:sp>
      <p:sp>
        <p:nvSpPr>
          <p:cNvPr id="16" name="矩形 15"/>
          <p:cNvSpPr/>
          <p:nvPr/>
        </p:nvSpPr>
        <p:spPr>
          <a:xfrm>
            <a:off x="2724901" y="1136061"/>
            <a:ext cx="2088000" cy="1200329"/>
          </a:xfrm>
          <a:prstGeom prst="rect">
            <a:avLst/>
          </a:prstGeom>
        </p:spPr>
        <p:txBody>
          <a:bodyPr wrap="square">
            <a:spAutoFit/>
          </a:bodyPr>
          <a:lstStyle/>
          <a:p>
            <a:pPr algn="ct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收集大量相关的、不同类型的理论数据</a:t>
            </a:r>
          </a:p>
        </p:txBody>
      </p:sp>
      <p:sp>
        <p:nvSpPr>
          <p:cNvPr id="17" name="矩形 16"/>
          <p:cNvSpPr/>
          <p:nvPr/>
        </p:nvSpPr>
        <p:spPr>
          <a:xfrm>
            <a:off x="4885932" y="1136061"/>
            <a:ext cx="2088000" cy="1200329"/>
          </a:xfrm>
          <a:prstGeom prst="rect">
            <a:avLst/>
          </a:prstGeom>
        </p:spPr>
        <p:txBody>
          <a:bodyPr wrap="square">
            <a:spAutoFit/>
          </a:bodyPr>
          <a:lstStyle/>
          <a:p>
            <a:pPr marL="28575" lvl="1" indent="-28575" algn="ct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收集与正在形成的理论相关的数据资料</a:t>
            </a:r>
          </a:p>
        </p:txBody>
      </p:sp>
      <p:sp>
        <p:nvSpPr>
          <p:cNvPr id="19" name="矩形 18"/>
          <p:cNvSpPr/>
          <p:nvPr/>
        </p:nvSpPr>
        <p:spPr>
          <a:xfrm>
            <a:off x="7084512" y="1193228"/>
            <a:ext cx="2439316" cy="830997"/>
          </a:xfrm>
          <a:prstGeom prst="rect">
            <a:avLst/>
          </a:prstGeom>
        </p:spPr>
        <p:txBody>
          <a:bodyPr wrap="square">
            <a:spAutoFit/>
          </a:bodyPr>
          <a:lstStyle/>
          <a:p>
            <a:pPr marL="28575" lvl="1" indent="-28575" algn="ct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接受设计与实践不可分的事实</a:t>
            </a:r>
          </a:p>
        </p:txBody>
      </p:sp>
      <p:sp>
        <p:nvSpPr>
          <p:cNvPr id="52" name="矩形 51"/>
          <p:cNvSpPr/>
          <p:nvPr/>
        </p:nvSpPr>
        <p:spPr>
          <a:xfrm>
            <a:off x="10072839" y="3017086"/>
            <a:ext cx="1698419" cy="1200329"/>
          </a:xfrm>
          <a:prstGeom prst="rect">
            <a:avLst/>
          </a:prstGeom>
        </p:spPr>
        <p:txBody>
          <a:bodyPr wrap="square">
            <a:spAutoFit/>
          </a:bodyPr>
          <a:lstStyle/>
          <a:p>
            <a:pPr marL="28575" lvl="1" indent="-28575" algn="ctr">
              <a:lnSpc>
                <a:spcPct val="150000"/>
              </a:lnSpc>
            </a:pP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区分结果与输出</a:t>
            </a:r>
          </a:p>
        </p:txBody>
      </p:sp>
      <p:sp>
        <p:nvSpPr>
          <p:cNvPr id="53" name="矩形 52"/>
          <p:cNvSpPr/>
          <p:nvPr/>
        </p:nvSpPr>
        <p:spPr>
          <a:xfrm>
            <a:off x="7147784" y="5301317"/>
            <a:ext cx="2088000" cy="1200329"/>
          </a:xfrm>
          <a:prstGeom prst="rect">
            <a:avLst/>
          </a:prstGeom>
        </p:spPr>
        <p:txBody>
          <a:bodyPr wrap="square">
            <a:spAutoFit/>
          </a:bodyPr>
          <a:lstStyle/>
          <a:p>
            <a:pPr marL="28575" lvl="1" indent="-28575" algn="ct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解释非正式课程和伴随课程的一些议程</a:t>
            </a:r>
          </a:p>
        </p:txBody>
      </p:sp>
      <p:sp>
        <p:nvSpPr>
          <p:cNvPr id="54" name="矩形 53"/>
          <p:cNvSpPr/>
          <p:nvPr/>
        </p:nvSpPr>
        <p:spPr>
          <a:xfrm>
            <a:off x="4920040" y="5231724"/>
            <a:ext cx="2088000" cy="1200329"/>
          </a:xfrm>
          <a:prstGeom prst="rect">
            <a:avLst/>
          </a:prstGeom>
        </p:spPr>
        <p:txBody>
          <a:bodyPr wrap="square">
            <a:spAutoFit/>
          </a:bodyPr>
          <a:lstStyle/>
          <a:p>
            <a:pPr marL="28575" lvl="1" indent="-28575" algn="ct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听取对理论和设计的批评和建议</a:t>
            </a:r>
          </a:p>
        </p:txBody>
      </p:sp>
      <p:sp>
        <p:nvSpPr>
          <p:cNvPr id="55" name="矩形 54"/>
          <p:cNvSpPr/>
          <p:nvPr/>
        </p:nvSpPr>
        <p:spPr>
          <a:xfrm>
            <a:off x="2669159" y="5231724"/>
            <a:ext cx="2088000" cy="830997"/>
          </a:xfrm>
          <a:prstGeom prst="rect">
            <a:avLst/>
          </a:prstGeom>
        </p:spPr>
        <p:txBody>
          <a:bodyPr wrap="square">
            <a:spAutoFit/>
          </a:bodyPr>
          <a:lstStyle/>
          <a:p>
            <a:pPr marL="28575" lvl="1" indent="-28575" algn="ct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呈现多种说明结构</a:t>
            </a:r>
          </a:p>
        </p:txBody>
      </p:sp>
      <p:sp>
        <p:nvSpPr>
          <p:cNvPr id="56" name="矩形 55"/>
          <p:cNvSpPr/>
          <p:nvPr/>
        </p:nvSpPr>
        <p:spPr>
          <a:xfrm>
            <a:off x="479607" y="5231724"/>
            <a:ext cx="2088000" cy="1200329"/>
          </a:xfrm>
          <a:prstGeom prst="rect">
            <a:avLst/>
          </a:prstGeom>
        </p:spPr>
        <p:txBody>
          <a:bodyPr wrap="square">
            <a:spAutoFit/>
          </a:bodyPr>
          <a:lstStyle/>
          <a:p>
            <a:pPr marL="28575" lvl="1" indent="-28575" algn="ctr"/>
            <a:r>
              <a:rPr lang="zh-CN" altLang="en-US" sz="2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辩证地看待理论、设计和现有文献</a:t>
            </a:r>
          </a:p>
        </p:txBody>
      </p:sp>
      <p:sp>
        <p:nvSpPr>
          <p:cNvPr id="18" name="灯片编号占位符 17"/>
          <p:cNvSpPr>
            <a:spLocks noGrp="1"/>
          </p:cNvSpPr>
          <p:nvPr>
            <p:ph type="sldNum" sz="quarter" idx="12"/>
          </p:nvPr>
        </p:nvSpPr>
        <p:spPr/>
        <p:txBody>
          <a:bodyPr/>
          <a:lstStyle/>
          <a:p>
            <a:fld id="{0942CA2C-757D-4498-8019-7245C50B2FEA}" type="slidenum">
              <a:rPr lang="zh-CN" altLang="en-US" smtClean="0"/>
              <a:t>24</a:t>
            </a:fld>
            <a:endParaRPr lang="zh-CN" altLang="en-US"/>
          </a:p>
        </p:txBody>
      </p:sp>
    </p:spTree>
    <p:custDataLst>
      <p:tags r:id="rId1"/>
    </p:custDataLst>
    <p:extLst>
      <p:ext uri="{BB962C8B-B14F-4D97-AF65-F5344CB8AC3E}">
        <p14:creationId xmlns:p14="http://schemas.microsoft.com/office/powerpoint/2010/main" val="17242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par>
                          <p:cTn id="47" fill="hold">
                            <p:stCondLst>
                              <p:cond delay="500"/>
                            </p:stCondLst>
                            <p:childTnLst>
                              <p:par>
                                <p:cTn id="48" presetID="6"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childTnLst>
                          </p:cTn>
                        </p:par>
                        <p:par>
                          <p:cTn id="51" fill="hold">
                            <p:stCondLst>
                              <p:cond delay="2500"/>
                            </p:stCondLst>
                            <p:childTnLst>
                              <p:par>
                                <p:cTn id="52" presetID="6"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00"/>
                            </p:stCondLst>
                            <p:childTnLst>
                              <p:par>
                                <p:cTn id="61" presetID="21" presetClass="entr" presetSubtype="1"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heel(1)">
                                      <p:cBhvr>
                                        <p:cTn id="63" dur="2000"/>
                                        <p:tgtEl>
                                          <p:spTgt spid="10"/>
                                        </p:tgtEl>
                                      </p:cBhvr>
                                    </p:animEffect>
                                  </p:childTnLst>
                                </p:cTn>
                              </p:par>
                            </p:childTnLst>
                          </p:cTn>
                        </p:par>
                        <p:par>
                          <p:cTn id="64" fill="hold">
                            <p:stCondLst>
                              <p:cond delay="2500"/>
                            </p:stCondLst>
                            <p:childTnLst>
                              <p:par>
                                <p:cTn id="65" presetID="21"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heel(1)">
                                      <p:cBhvr>
                                        <p:cTn id="67" dur="20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up)">
                                      <p:cBhvr>
                                        <p:cTn id="72" dur="500"/>
                                        <p:tgtEl>
                                          <p:spTgt spid="51"/>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par>
                          <p:cTn id="77" fill="hold">
                            <p:stCondLst>
                              <p:cond delay="1000"/>
                            </p:stCondLst>
                            <p:childTnLst>
                              <p:par>
                                <p:cTn id="78" presetID="2" presetClass="entr" presetSubtype="4"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right)">
                                      <p:cBhvr>
                                        <p:cTn id="86" dur="500"/>
                                        <p:tgtEl>
                                          <p:spTgt spid="32"/>
                                        </p:tgtEl>
                                      </p:cBhvr>
                                    </p:animEffect>
                                  </p:childTnLst>
                                </p:cTn>
                              </p:par>
                            </p:childTnLst>
                          </p:cTn>
                        </p:par>
                        <p:par>
                          <p:cTn id="87" fill="hold">
                            <p:stCondLst>
                              <p:cond delay="500"/>
                            </p:stCondLst>
                            <p:childTnLst>
                              <p:par>
                                <p:cTn id="88" presetID="16" presetClass="entr" presetSubtype="21"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barn(inVertical)">
                                      <p:cBhvr>
                                        <p:cTn id="90" dur="500"/>
                                        <p:tgtEl>
                                          <p:spTgt spid="13"/>
                                        </p:tgtEl>
                                      </p:cBhvr>
                                    </p:animEffect>
                                  </p:childTnLst>
                                </p:cTn>
                              </p:par>
                            </p:childTnLst>
                          </p:cTn>
                        </p:par>
                        <p:par>
                          <p:cTn id="91" fill="hold">
                            <p:stCondLst>
                              <p:cond delay="1000"/>
                            </p:stCondLst>
                            <p:childTnLst>
                              <p:par>
                                <p:cTn id="92" presetID="16" presetClass="entr" presetSubtype="37"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barn(outVertical)">
                                      <p:cBhvr>
                                        <p:cTn id="94" dur="500"/>
                                        <p:tgtEl>
                                          <p:spTgt spid="5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right)">
                                      <p:cBhvr>
                                        <p:cTn id="99" dur="500"/>
                                        <p:tgtEl>
                                          <p:spTgt spid="28"/>
                                        </p:tgtEl>
                                      </p:cBhvr>
                                    </p:animEffect>
                                  </p:childTnLst>
                                </p:cTn>
                              </p:par>
                            </p:childTnLst>
                          </p:cTn>
                        </p:par>
                        <p:par>
                          <p:cTn id="100" fill="hold">
                            <p:stCondLst>
                              <p:cond delay="500"/>
                            </p:stCondLst>
                            <p:childTnLst>
                              <p:par>
                                <p:cTn id="101" presetID="6" presetClass="entr" presetSubtype="16"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circle(in)">
                                      <p:cBhvr>
                                        <p:cTn id="103" dur="2000"/>
                                        <p:tgtEl>
                                          <p:spTgt spid="12"/>
                                        </p:tgtEl>
                                      </p:cBhvr>
                                    </p:animEffect>
                                  </p:childTnLst>
                                </p:cTn>
                              </p:par>
                            </p:childTnLst>
                          </p:cTn>
                        </p:par>
                        <p:par>
                          <p:cTn id="104" fill="hold">
                            <p:stCondLst>
                              <p:cond delay="2500"/>
                            </p:stCondLst>
                            <p:childTnLst>
                              <p:par>
                                <p:cTn id="105" presetID="16" presetClass="entr" presetSubtype="42"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barn(outHorizontal)">
                                      <p:cBhvr>
                                        <p:cTn id="107" dur="500"/>
                                        <p:tgtEl>
                                          <p:spTgt spid="5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right)">
                                      <p:cBhvr>
                                        <p:cTn id="112" dur="500"/>
                                        <p:tgtEl>
                                          <p:spTgt spid="24"/>
                                        </p:tgtEl>
                                      </p:cBhvr>
                                    </p:animEffect>
                                  </p:childTnLst>
                                </p:cTn>
                              </p:par>
                            </p:childTnLst>
                          </p:cTn>
                        </p:par>
                        <p:par>
                          <p:cTn id="113" fill="hold">
                            <p:stCondLst>
                              <p:cond delay="500"/>
                            </p:stCondLst>
                            <p:childTnLst>
                              <p:par>
                                <p:cTn id="114" presetID="16" presetClass="entr" presetSubtype="26" fill="hold" nodeType="after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barn(inHorizontal)">
                                      <p:cBhvr>
                                        <p:cTn id="116" dur="500"/>
                                        <p:tgtEl>
                                          <p:spTgt spid="11"/>
                                        </p:tgtEl>
                                      </p:cBhvr>
                                    </p:animEffect>
                                  </p:childTnLst>
                                </p:cTn>
                              </p:par>
                            </p:childTnLst>
                          </p:cTn>
                        </p:par>
                        <p:par>
                          <p:cTn id="117" fill="hold">
                            <p:stCondLst>
                              <p:cond delay="1000"/>
                            </p:stCondLst>
                            <p:childTnLst>
                              <p:par>
                                <p:cTn id="118" presetID="2" presetClass="entr" presetSubtype="4"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 calcmode="lin" valueType="num">
                                      <p:cBhvr additive="base">
                                        <p:cTn id="120" dur="500" fill="hold"/>
                                        <p:tgtEl>
                                          <p:spTgt spid="56"/>
                                        </p:tgtEl>
                                        <p:attrNameLst>
                                          <p:attrName>ppt_x</p:attrName>
                                        </p:attrNameLst>
                                      </p:cBhvr>
                                      <p:tavLst>
                                        <p:tav tm="0">
                                          <p:val>
                                            <p:strVal val="#ppt_x"/>
                                          </p:val>
                                        </p:tav>
                                        <p:tav tm="100000">
                                          <p:val>
                                            <p:strVal val="#ppt_x"/>
                                          </p:val>
                                        </p:tav>
                                      </p:tavLst>
                                    </p:anim>
                                    <p:anim calcmode="lin" valueType="num">
                                      <p:cBhvr additive="base">
                                        <p:cTn id="12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42" grpId="0" animBg="1"/>
      <p:bldP spid="24" grpId="0" animBg="1"/>
      <p:bldP spid="28" grpId="0" animBg="1"/>
      <p:bldP spid="32" grpId="0" animBg="1"/>
      <p:bldP spid="48" grpId="0" animBg="1"/>
      <p:bldP spid="51" grpId="0" animBg="1"/>
      <p:bldP spid="15" grpId="0"/>
      <p:bldP spid="16" grpId="0"/>
      <p:bldP spid="17" grpId="0"/>
      <p:bldP spid="19" grpId="0"/>
      <p:bldP spid="52" grpId="0"/>
      <p:bldP spid="53" grpId="0"/>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MH_Other_1"/>
          <p:cNvSpPr/>
          <p:nvPr>
            <p:custDataLst>
              <p:tags r:id="rId2"/>
            </p:custDataLst>
          </p:nvPr>
        </p:nvSpPr>
        <p:spPr>
          <a:xfrm>
            <a:off x="5381544" y="2187576"/>
            <a:ext cx="1273175" cy="1273175"/>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SubTitle_1"/>
          <p:cNvSpPr/>
          <p:nvPr>
            <p:custDataLst>
              <p:tags r:id="rId3"/>
            </p:custDataLst>
          </p:nvPr>
        </p:nvSpPr>
        <p:spPr>
          <a:xfrm>
            <a:off x="5489267" y="2294884"/>
            <a:ext cx="1058167" cy="1058167"/>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chemeClr val="accent1">
                    <a:lumMod val="75000"/>
                  </a:schemeClr>
                </a:solidFill>
              </a:rPr>
              <a:t>1</a:t>
            </a:r>
          </a:p>
        </p:txBody>
      </p:sp>
      <p:sp>
        <p:nvSpPr>
          <p:cNvPr id="20" name="MH_Other_2"/>
          <p:cNvSpPr/>
          <p:nvPr>
            <p:custDataLst>
              <p:tags r:id="rId4"/>
            </p:custDataLst>
          </p:nvPr>
        </p:nvSpPr>
        <p:spPr>
          <a:xfrm>
            <a:off x="4771944" y="3694114"/>
            <a:ext cx="1271587" cy="1273175"/>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MH_SubTitle_2"/>
          <p:cNvSpPr/>
          <p:nvPr>
            <p:custDataLst>
              <p:tags r:id="rId5"/>
            </p:custDataLst>
          </p:nvPr>
        </p:nvSpPr>
        <p:spPr>
          <a:xfrm>
            <a:off x="4878719" y="3801252"/>
            <a:ext cx="1058167" cy="1058167"/>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chemeClr val="accent1">
                    <a:lumMod val="75000"/>
                  </a:schemeClr>
                </a:solidFill>
              </a:rPr>
              <a:t>2</a:t>
            </a:r>
          </a:p>
        </p:txBody>
      </p:sp>
      <p:sp>
        <p:nvSpPr>
          <p:cNvPr id="23" name="MH_Other_3"/>
          <p:cNvSpPr/>
          <p:nvPr>
            <p:custDataLst>
              <p:tags r:id="rId6"/>
            </p:custDataLst>
          </p:nvPr>
        </p:nvSpPr>
        <p:spPr>
          <a:xfrm>
            <a:off x="2982831" y="4810126"/>
            <a:ext cx="1273175" cy="1273175"/>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MH_SubTitle_3"/>
          <p:cNvSpPr/>
          <p:nvPr>
            <p:custDataLst>
              <p:tags r:id="rId7"/>
            </p:custDataLst>
          </p:nvPr>
        </p:nvSpPr>
        <p:spPr>
          <a:xfrm>
            <a:off x="3089891" y="4918084"/>
            <a:ext cx="1058167" cy="1058167"/>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chemeClr val="accent1">
                    <a:lumMod val="75000"/>
                  </a:schemeClr>
                </a:solidFill>
              </a:rPr>
              <a:t>3</a:t>
            </a:r>
          </a:p>
        </p:txBody>
      </p:sp>
      <p:sp>
        <p:nvSpPr>
          <p:cNvPr id="25" name="MH_Other_4"/>
          <p:cNvSpPr/>
          <p:nvPr>
            <p:custDataLst>
              <p:tags r:id="rId8"/>
            </p:custDataLst>
          </p:nvPr>
        </p:nvSpPr>
        <p:spPr>
          <a:xfrm>
            <a:off x="4910056" y="2589213"/>
            <a:ext cx="392113" cy="392112"/>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MH_Other_5"/>
          <p:cNvSpPr/>
          <p:nvPr>
            <p:custDataLst>
              <p:tags r:id="rId9"/>
            </p:custDataLst>
          </p:nvPr>
        </p:nvSpPr>
        <p:spPr>
          <a:xfrm>
            <a:off x="6280068" y="3494088"/>
            <a:ext cx="279400" cy="279400"/>
          </a:xfrm>
          <a:prstGeom prst="ellipse">
            <a:avLst/>
          </a:prstGeom>
          <a:noFill/>
          <a:ln w="38100" cmpd="sng">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MH_Other_6"/>
          <p:cNvSpPr/>
          <p:nvPr>
            <p:custDataLst>
              <p:tags r:id="rId10"/>
            </p:custDataLst>
          </p:nvPr>
        </p:nvSpPr>
        <p:spPr>
          <a:xfrm>
            <a:off x="2598656" y="5675314"/>
            <a:ext cx="250825" cy="250825"/>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MH_Other_7"/>
          <p:cNvSpPr/>
          <p:nvPr>
            <p:custDataLst>
              <p:tags r:id="rId11"/>
            </p:custDataLst>
          </p:nvPr>
        </p:nvSpPr>
        <p:spPr>
          <a:xfrm>
            <a:off x="1809669" y="2027239"/>
            <a:ext cx="2478087" cy="2478087"/>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6" name="MH_Title_1"/>
          <p:cNvSpPr/>
          <p:nvPr>
            <p:custDataLst>
              <p:tags r:id="rId12"/>
            </p:custDataLst>
          </p:nvPr>
        </p:nvSpPr>
        <p:spPr>
          <a:xfrm>
            <a:off x="2047524" y="2264597"/>
            <a:ext cx="2002604" cy="2002604"/>
          </a:xfrm>
          <a:prstGeom prst="ellipse">
            <a:avLst/>
          </a:prstGeom>
          <a:solidFill>
            <a:srgbClr val="FFFFFF"/>
          </a:solidFill>
          <a:ln w="12700" cmpd="sng">
            <a:noFill/>
          </a:ln>
          <a:effectLst>
            <a:innerShdw blurRad="63500" dist="508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solidFill>
                  <a:schemeClr val="accent1">
                    <a:lumMod val="75000"/>
                  </a:schemeClr>
                </a:solidFill>
                <a:latin typeface="+mj-ea"/>
                <a:ea typeface="+mj-ea"/>
              </a:rPr>
              <a:t>基于设计的研究的成绩</a:t>
            </a:r>
          </a:p>
        </p:txBody>
      </p:sp>
      <p:sp>
        <p:nvSpPr>
          <p:cNvPr id="28" name="MH_Other_8"/>
          <p:cNvSpPr/>
          <p:nvPr>
            <p:custDataLst>
              <p:tags r:id="rId13"/>
            </p:custDataLst>
          </p:nvPr>
        </p:nvSpPr>
        <p:spPr>
          <a:xfrm>
            <a:off x="1460419" y="3060701"/>
            <a:ext cx="250825" cy="250825"/>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MH_Other_9"/>
          <p:cNvSpPr/>
          <p:nvPr>
            <p:custDataLst>
              <p:tags r:id="rId14"/>
            </p:custDataLst>
          </p:nvPr>
        </p:nvSpPr>
        <p:spPr>
          <a:xfrm>
            <a:off x="1469944" y="2335214"/>
            <a:ext cx="339725" cy="339725"/>
          </a:xfrm>
          <a:prstGeom prst="ellipse">
            <a:avLst/>
          </a:prstGeom>
          <a:noFill/>
          <a:ln w="38100" cmpd="sng">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MH_Other_10"/>
          <p:cNvSpPr/>
          <p:nvPr>
            <p:custDataLst>
              <p:tags r:id="rId15"/>
            </p:custDataLst>
          </p:nvPr>
        </p:nvSpPr>
        <p:spPr>
          <a:xfrm>
            <a:off x="4246480" y="3917950"/>
            <a:ext cx="280988" cy="280988"/>
          </a:xfrm>
          <a:prstGeom prst="ellipse">
            <a:avLst/>
          </a:prstGeom>
          <a:noFill/>
          <a:ln w="38100" cmpd="sng">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MH_Other_11"/>
          <p:cNvSpPr/>
          <p:nvPr>
            <p:custDataLst>
              <p:tags r:id="rId16"/>
            </p:custDataLst>
          </p:nvPr>
        </p:nvSpPr>
        <p:spPr>
          <a:xfrm>
            <a:off x="4025819" y="1941514"/>
            <a:ext cx="261937" cy="261937"/>
          </a:xfrm>
          <a:prstGeom prst="ellipse">
            <a:avLst/>
          </a:prstGeom>
          <a:noFill/>
          <a:ln w="38100" cmpd="sng">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MH_Text_1"/>
          <p:cNvSpPr txBox="1">
            <a:spLocks noChangeArrowheads="1"/>
          </p:cNvSpPr>
          <p:nvPr>
            <p:custDataLst>
              <p:tags r:id="rId17"/>
            </p:custDataLst>
          </p:nvPr>
        </p:nvSpPr>
        <p:spPr bwMode="auto">
          <a:xfrm>
            <a:off x="6676942" y="2317751"/>
            <a:ext cx="362170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zh-CN" altLang="zh-CN" sz="2400" kern="100" dirty="0">
                <a:solidFill>
                  <a:srgbClr val="FF0000"/>
                </a:solidFill>
                <a:latin typeface="Times New Roman" panose="02020603050405020304" pitchFamily="18" charset="0"/>
                <a:cs typeface="Times New Roman" panose="02020603050405020304" pitchFamily="18" charset="0"/>
              </a:rPr>
              <a:t>开发了高效的技术工具</a:t>
            </a:r>
            <a:endParaRPr lang="en-US" altLang="zh-CN" sz="2400" kern="100" dirty="0">
              <a:solidFill>
                <a:srgbClr val="FF0000"/>
              </a:solidFill>
              <a:latin typeface="Times New Roman" panose="02020603050405020304" pitchFamily="18" charset="0"/>
              <a:cs typeface="Times New Roman" panose="02020603050405020304" pitchFamily="18" charset="0"/>
            </a:endParaRPr>
          </a:p>
        </p:txBody>
      </p:sp>
      <p:sp>
        <p:nvSpPr>
          <p:cNvPr id="30" name="MH_Text_2"/>
          <p:cNvSpPr txBox="1">
            <a:spLocks noChangeArrowheads="1"/>
          </p:cNvSpPr>
          <p:nvPr>
            <p:custDataLst>
              <p:tags r:id="rId18"/>
            </p:custDataLst>
          </p:nvPr>
        </p:nvSpPr>
        <p:spPr bwMode="auto">
          <a:xfrm>
            <a:off x="6046706" y="4014789"/>
            <a:ext cx="3619391"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zh-CN" altLang="zh-CN" sz="2400" kern="100" dirty="0">
                <a:solidFill>
                  <a:srgbClr val="FF0000"/>
                </a:solidFill>
                <a:latin typeface="Times New Roman" panose="02020603050405020304" pitchFamily="18" charset="0"/>
                <a:cs typeface="Times New Roman" panose="02020603050405020304" pitchFamily="18" charset="0"/>
              </a:rPr>
              <a:t>开发了课程干预</a:t>
            </a:r>
            <a:endParaRPr lang="en-US" altLang="zh-CN" sz="2400" kern="100" dirty="0">
              <a:solidFill>
                <a:srgbClr val="FF0000"/>
              </a:solidFill>
              <a:latin typeface="Times New Roman" panose="02020603050405020304" pitchFamily="18" charset="0"/>
              <a:cs typeface="Times New Roman" panose="02020603050405020304" pitchFamily="18" charset="0"/>
            </a:endParaRPr>
          </a:p>
        </p:txBody>
      </p:sp>
      <p:sp>
        <p:nvSpPr>
          <p:cNvPr id="31" name="MH_Text_3"/>
          <p:cNvSpPr txBox="1">
            <a:spLocks noChangeArrowheads="1"/>
          </p:cNvSpPr>
          <p:nvPr>
            <p:custDataLst>
              <p:tags r:id="rId19"/>
            </p:custDataLst>
          </p:nvPr>
        </p:nvSpPr>
        <p:spPr bwMode="auto">
          <a:xfrm>
            <a:off x="4256006" y="5176838"/>
            <a:ext cx="476626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19050" lvl="1" indent="-19050"/>
            <a:r>
              <a:rPr lang="zh-CN" altLang="zh-CN" sz="2400" kern="100" dirty="0">
                <a:solidFill>
                  <a:srgbClr val="FF0000"/>
                </a:solidFill>
                <a:latin typeface="Times New Roman" panose="02020603050405020304" pitchFamily="18" charset="0"/>
                <a:cs typeface="Times New Roman" panose="02020603050405020304" pitchFamily="18" charset="0"/>
              </a:rPr>
              <a:t>发展了促进教与学过程的理论</a:t>
            </a:r>
            <a:endParaRPr lang="en-US" altLang="zh-CN" sz="2400" kern="100" dirty="0">
              <a:solidFill>
                <a:srgbClr val="FF0000"/>
              </a:solidFill>
              <a:latin typeface="Times New Roman" panose="02020603050405020304" pitchFamily="18" charset="0"/>
              <a:cs typeface="Times New Roman" panose="02020603050405020304" pitchFamily="18" charset="0"/>
            </a:endParaRPr>
          </a:p>
        </p:txBody>
      </p:sp>
      <p:sp>
        <p:nvSpPr>
          <p:cNvPr id="32" name="标题 1"/>
          <p:cNvSpPr>
            <a:spLocks noGrp="1"/>
          </p:cNvSpPr>
          <p:nvPr>
            <p:ph type="title"/>
          </p:nvPr>
        </p:nvSpPr>
        <p:spPr>
          <a:xfrm>
            <a:off x="754749" y="189362"/>
            <a:ext cx="9647232" cy="676051"/>
          </a:xfrm>
        </p:spPr>
        <p:txBody>
          <a:bodyPr/>
          <a:lstStyle/>
          <a:p>
            <a:r>
              <a:rPr lang="zh-CN" altLang="en-US" dirty="0"/>
              <a:t>总结与讨论</a:t>
            </a:r>
          </a:p>
        </p:txBody>
      </p:sp>
      <p:sp>
        <p:nvSpPr>
          <p:cNvPr id="2" name="灯片编号占位符 1"/>
          <p:cNvSpPr>
            <a:spLocks noGrp="1"/>
          </p:cNvSpPr>
          <p:nvPr>
            <p:ph type="sldNum" sz="quarter" idx="12"/>
          </p:nvPr>
        </p:nvSpPr>
        <p:spPr/>
        <p:txBody>
          <a:bodyPr/>
          <a:lstStyle/>
          <a:p>
            <a:fld id="{0942CA2C-757D-4498-8019-7245C50B2FEA}" type="slidenum">
              <a:rPr lang="zh-CN" altLang="en-US" smtClean="0"/>
              <a:t>25</a:t>
            </a:fld>
            <a:endParaRPr lang="zh-CN" altLang="en-US"/>
          </a:p>
        </p:txBody>
      </p:sp>
    </p:spTree>
    <p:custDataLst>
      <p:tags r:id="rId1"/>
    </p:custDataLst>
    <p:extLst>
      <p:ext uri="{BB962C8B-B14F-4D97-AF65-F5344CB8AC3E}">
        <p14:creationId xmlns:p14="http://schemas.microsoft.com/office/powerpoint/2010/main" val="1786042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MH_Other_1"/>
          <p:cNvSpPr/>
          <p:nvPr>
            <p:custDataLst>
              <p:tags r:id="rId2"/>
            </p:custDataLst>
          </p:nvPr>
        </p:nvSpPr>
        <p:spPr>
          <a:xfrm flipV="1">
            <a:off x="1600458" y="2318012"/>
            <a:ext cx="3035300" cy="3033712"/>
          </a:xfrm>
          <a:custGeom>
            <a:avLst/>
            <a:gdLst>
              <a:gd name="connsiteX0" fmla="*/ 1706880 w 3413760"/>
              <a:gd name="connsiteY0" fmla="*/ 0 h 3413760"/>
              <a:gd name="connsiteX1" fmla="*/ 3185081 w 3413760"/>
              <a:gd name="connsiteY1" fmla="*/ 85344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316689" y="0"/>
                  <a:pt x="2880177" y="325329"/>
                  <a:pt x="3185081" y="853440"/>
                </a:cubicBezTo>
                <a:lnTo>
                  <a:pt x="1706880" y="1706880"/>
                </a:lnTo>
                <a:lnTo>
                  <a:pt x="1706880" y="0"/>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sp>
        <p:nvSpPr>
          <p:cNvPr id="15" name="MH_Other_2"/>
          <p:cNvSpPr/>
          <p:nvPr>
            <p:custDataLst>
              <p:tags r:id="rId3"/>
            </p:custDataLst>
          </p:nvPr>
        </p:nvSpPr>
        <p:spPr>
          <a:xfrm flipV="1">
            <a:off x="1636970" y="2254512"/>
            <a:ext cx="3035300" cy="3035300"/>
          </a:xfrm>
          <a:custGeom>
            <a:avLst/>
            <a:gdLst>
              <a:gd name="connsiteX0" fmla="*/ 3185081 w 3413760"/>
              <a:gd name="connsiteY0" fmla="*/ 853440 h 3413760"/>
              <a:gd name="connsiteX1" fmla="*/ 3185081 w 3413760"/>
              <a:gd name="connsiteY1" fmla="*/ 2560320 h 3413760"/>
              <a:gd name="connsiteX2" fmla="*/ 1706880 w 3413760"/>
              <a:gd name="connsiteY2" fmla="*/ 1706880 h 3413760"/>
              <a:gd name="connsiteX3" fmla="*/ 3185081 w 3413760"/>
              <a:gd name="connsiteY3" fmla="*/ 85344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185081" y="853440"/>
                </a:moveTo>
                <a:cubicBezTo>
                  <a:pt x="3489986" y="1381551"/>
                  <a:pt x="3489986" y="2032209"/>
                  <a:pt x="3185081" y="2560320"/>
                </a:cubicBezTo>
                <a:lnTo>
                  <a:pt x="1706880" y="1706880"/>
                </a:lnTo>
                <a:lnTo>
                  <a:pt x="3185081" y="853440"/>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sp>
        <p:nvSpPr>
          <p:cNvPr id="16" name="MH_Other_3"/>
          <p:cNvSpPr/>
          <p:nvPr>
            <p:custDataLst>
              <p:tags r:id="rId4"/>
            </p:custDataLst>
          </p:nvPr>
        </p:nvSpPr>
        <p:spPr>
          <a:xfrm flipV="1">
            <a:off x="1600458" y="2192600"/>
            <a:ext cx="3035300" cy="3033713"/>
          </a:xfrm>
          <a:custGeom>
            <a:avLst/>
            <a:gdLst>
              <a:gd name="connsiteX0" fmla="*/ 3185081 w 3413760"/>
              <a:gd name="connsiteY0" fmla="*/ 2560320 h 3413760"/>
              <a:gd name="connsiteX1" fmla="*/ 1706880 w 3413760"/>
              <a:gd name="connsiteY1" fmla="*/ 3413760 h 3413760"/>
              <a:gd name="connsiteX2" fmla="*/ 1706880 w 3413760"/>
              <a:gd name="connsiteY2" fmla="*/ 1706880 h 3413760"/>
              <a:gd name="connsiteX3" fmla="*/ 3185081 w 3413760"/>
              <a:gd name="connsiteY3" fmla="*/ 256032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185081" y="2560320"/>
                </a:moveTo>
                <a:cubicBezTo>
                  <a:pt x="2880176" y="3088431"/>
                  <a:pt x="2316689" y="3413760"/>
                  <a:pt x="1706880" y="3413760"/>
                </a:cubicBezTo>
                <a:lnTo>
                  <a:pt x="1706880" y="1706880"/>
                </a:lnTo>
                <a:lnTo>
                  <a:pt x="3185081" y="2560320"/>
                </a:lnTo>
                <a:close/>
              </a:path>
            </a:pathLst>
          </a:custGeom>
          <a:solidFill>
            <a:schemeClr val="accent1"/>
          </a:solidFill>
          <a:ln w="571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sp>
        <p:nvSpPr>
          <p:cNvPr id="20" name="MH_Other_4"/>
          <p:cNvSpPr/>
          <p:nvPr>
            <p:custDataLst>
              <p:tags r:id="rId5"/>
            </p:custDataLst>
          </p:nvPr>
        </p:nvSpPr>
        <p:spPr>
          <a:xfrm flipV="1">
            <a:off x="1413133" y="2129099"/>
            <a:ext cx="3409950" cy="3411538"/>
          </a:xfrm>
          <a:prstGeom prst="circularArrow">
            <a:avLst>
              <a:gd name="adj1" fmla="val 5085"/>
              <a:gd name="adj2" fmla="val 327528"/>
              <a:gd name="adj3" fmla="val 19472472"/>
              <a:gd name="adj4" fmla="val 16200251"/>
              <a:gd name="adj5" fmla="val 5932"/>
            </a:avLst>
          </a:prstGeom>
          <a:solidFill>
            <a:srgbClr val="EAEAEA"/>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MH_Other_5"/>
          <p:cNvSpPr/>
          <p:nvPr>
            <p:custDataLst>
              <p:tags r:id="rId6"/>
            </p:custDataLst>
          </p:nvPr>
        </p:nvSpPr>
        <p:spPr>
          <a:xfrm flipV="1">
            <a:off x="1449645" y="2067187"/>
            <a:ext cx="3409950" cy="3409950"/>
          </a:xfrm>
          <a:prstGeom prst="circularArrow">
            <a:avLst>
              <a:gd name="adj1" fmla="val 5085"/>
              <a:gd name="adj2" fmla="val 327528"/>
              <a:gd name="adj3" fmla="val 1472472"/>
              <a:gd name="adj4" fmla="val 19800000"/>
              <a:gd name="adj5" fmla="val 5932"/>
            </a:avLst>
          </a:prstGeom>
          <a:solidFill>
            <a:srgbClr val="EAEAEA"/>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MH_Other_6"/>
          <p:cNvSpPr/>
          <p:nvPr>
            <p:custDataLst>
              <p:tags r:id="rId7"/>
            </p:custDataLst>
          </p:nvPr>
        </p:nvSpPr>
        <p:spPr>
          <a:xfrm flipV="1">
            <a:off x="1413133" y="2003688"/>
            <a:ext cx="3409950" cy="3411537"/>
          </a:xfrm>
          <a:prstGeom prst="circularArrow">
            <a:avLst>
              <a:gd name="adj1" fmla="val 5085"/>
              <a:gd name="adj2" fmla="val 327528"/>
              <a:gd name="adj3" fmla="val 5072221"/>
              <a:gd name="adj4" fmla="val 1800729"/>
              <a:gd name="adj5" fmla="val 5932"/>
            </a:avLst>
          </a:prstGeom>
          <a:solidFill>
            <a:srgbClr val="EAEAEA"/>
          </a:solidFill>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80" name="MH_SubTitle_1"/>
          <p:cNvSpPr txBox="1">
            <a:spLocks noChangeArrowheads="1"/>
          </p:cNvSpPr>
          <p:nvPr>
            <p:custDataLst>
              <p:tags r:id="rId8"/>
            </p:custDataLst>
          </p:nvPr>
        </p:nvSpPr>
        <p:spPr bwMode="auto">
          <a:xfrm>
            <a:off x="3270509" y="2606937"/>
            <a:ext cx="7889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r>
              <a:rPr lang="en-US" altLang="zh-CN" sz="1600" b="1" dirty="0">
                <a:solidFill>
                  <a:srgbClr val="FFFFFF"/>
                </a:solidFill>
                <a:latin typeface="+mn-lt"/>
                <a:ea typeface="+mn-ea"/>
              </a:rPr>
              <a:t>A</a:t>
            </a:r>
            <a:endParaRPr lang="zh-CN" altLang="en-US" sz="1600" b="1" dirty="0">
              <a:solidFill>
                <a:srgbClr val="FFFFFF"/>
              </a:solidFill>
              <a:latin typeface="+mn-lt"/>
              <a:ea typeface="+mn-ea"/>
            </a:endParaRPr>
          </a:p>
        </p:txBody>
      </p:sp>
      <p:sp>
        <p:nvSpPr>
          <p:cNvPr id="3081" name="MH_SubTitle_2"/>
          <p:cNvSpPr txBox="1">
            <a:spLocks noChangeArrowheads="1"/>
          </p:cNvSpPr>
          <p:nvPr>
            <p:custDataLst>
              <p:tags r:id="rId9"/>
            </p:custDataLst>
          </p:nvPr>
        </p:nvSpPr>
        <p:spPr bwMode="auto">
          <a:xfrm>
            <a:off x="3697545" y="3626112"/>
            <a:ext cx="7889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r>
              <a:rPr lang="en-US" altLang="zh-CN" sz="1600" b="1" dirty="0">
                <a:solidFill>
                  <a:srgbClr val="FFFFFF"/>
                </a:solidFill>
                <a:latin typeface="+mn-lt"/>
                <a:ea typeface="+mn-ea"/>
              </a:rPr>
              <a:t>B</a:t>
            </a:r>
            <a:endParaRPr lang="zh-CN" altLang="en-US" sz="1600" b="1" dirty="0">
              <a:solidFill>
                <a:srgbClr val="FFFFFF"/>
              </a:solidFill>
              <a:latin typeface="+mn-lt"/>
              <a:ea typeface="+mn-ea"/>
            </a:endParaRPr>
          </a:p>
        </p:txBody>
      </p:sp>
      <p:sp>
        <p:nvSpPr>
          <p:cNvPr id="3082" name="MH_SubTitle_3"/>
          <p:cNvSpPr txBox="1">
            <a:spLocks noChangeArrowheads="1"/>
          </p:cNvSpPr>
          <p:nvPr>
            <p:custDataLst>
              <p:tags r:id="rId10"/>
            </p:custDataLst>
          </p:nvPr>
        </p:nvSpPr>
        <p:spPr bwMode="auto">
          <a:xfrm>
            <a:off x="3205420" y="4515112"/>
            <a:ext cx="788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Tx/>
              <a:buNone/>
              <a:defRPr/>
            </a:pPr>
            <a:r>
              <a:rPr lang="en-US" altLang="zh-CN" sz="1600" b="1" dirty="0">
                <a:solidFill>
                  <a:srgbClr val="FFFFFF"/>
                </a:solidFill>
                <a:latin typeface="+mn-lt"/>
                <a:ea typeface="+mn-ea"/>
              </a:rPr>
              <a:t>C</a:t>
            </a:r>
            <a:endParaRPr lang="zh-CN" altLang="en-US" sz="1600" b="1" dirty="0">
              <a:solidFill>
                <a:srgbClr val="FFFFFF"/>
              </a:solidFill>
              <a:latin typeface="+mn-lt"/>
              <a:ea typeface="+mn-ea"/>
            </a:endParaRPr>
          </a:p>
        </p:txBody>
      </p:sp>
      <p:sp>
        <p:nvSpPr>
          <p:cNvPr id="3083" name="MH_Text_1"/>
          <p:cNvSpPr txBox="1">
            <a:spLocks noChangeArrowheads="1"/>
          </p:cNvSpPr>
          <p:nvPr>
            <p:custDataLst>
              <p:tags r:id="rId11"/>
            </p:custDataLst>
          </p:nvPr>
        </p:nvSpPr>
        <p:spPr bwMode="auto">
          <a:xfrm>
            <a:off x="3738529" y="1402838"/>
            <a:ext cx="6885139"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28575" lvl="1" indent="-28575">
              <a:lnSpc>
                <a:spcPct val="150000"/>
              </a:lnSpc>
            </a:pPr>
            <a:r>
              <a:rPr lang="zh-CN" altLang="zh-CN" sz="2400" kern="100" dirty="0">
                <a:solidFill>
                  <a:srgbClr val="FF0000"/>
                </a:solidFill>
                <a:latin typeface="Times New Roman" panose="02020603050405020304" pitchFamily="18" charset="0"/>
                <a:cs typeface="Times New Roman" panose="02020603050405020304" pitchFamily="18" charset="0"/>
              </a:rPr>
              <a:t>作为</a:t>
            </a:r>
            <a:r>
              <a:rPr lang="zh-CN" altLang="en-US" sz="2400" kern="100" dirty="0">
                <a:solidFill>
                  <a:srgbClr val="FF0000"/>
                </a:solidFill>
                <a:latin typeface="Times New Roman" panose="02020603050405020304" pitchFamily="18" charset="0"/>
                <a:cs typeface="Times New Roman" panose="02020603050405020304" pitchFamily="18" charset="0"/>
              </a:rPr>
              <a:t>境脉</a:t>
            </a:r>
            <a:r>
              <a:rPr lang="zh-CN" altLang="zh-CN" sz="2400" kern="100" dirty="0">
                <a:solidFill>
                  <a:srgbClr val="FF0000"/>
                </a:solidFill>
                <a:latin typeface="Times New Roman" panose="02020603050405020304" pitchFamily="18" charset="0"/>
                <a:cs typeface="Times New Roman" panose="02020603050405020304" pitchFamily="18" charset="0"/>
              </a:rPr>
              <a:t>操纵者和组织者的学习科学家往往会扮演降低</a:t>
            </a:r>
            <a:r>
              <a:rPr lang="zh-CN" altLang="en-US" sz="2400" kern="100" dirty="0">
                <a:solidFill>
                  <a:srgbClr val="FF0000"/>
                </a:solidFill>
                <a:latin typeface="Times New Roman" panose="02020603050405020304" pitchFamily="18" charset="0"/>
                <a:cs typeface="Times New Roman" panose="02020603050405020304" pitchFamily="18" charset="0"/>
              </a:rPr>
              <a:t>基于设计的研究的</a:t>
            </a:r>
            <a:r>
              <a:rPr lang="zh-CN" altLang="zh-CN" sz="2400" kern="100" dirty="0">
                <a:solidFill>
                  <a:srgbClr val="FF0000"/>
                </a:solidFill>
                <a:latin typeface="Times New Roman" panose="02020603050405020304" pitchFamily="18" charset="0"/>
                <a:cs typeface="Times New Roman" panose="02020603050405020304" pitchFamily="18" charset="0"/>
              </a:rPr>
              <a:t>可信度的角色</a:t>
            </a:r>
            <a:endParaRPr lang="en-US" altLang="zh-CN" sz="2400" kern="100" dirty="0">
              <a:solidFill>
                <a:srgbClr val="FF0000"/>
              </a:solidFill>
              <a:latin typeface="Times New Roman" panose="02020603050405020304" pitchFamily="18" charset="0"/>
              <a:cs typeface="Times New Roman" panose="02020603050405020304" pitchFamily="18" charset="0"/>
            </a:endParaRPr>
          </a:p>
        </p:txBody>
      </p:sp>
      <p:sp>
        <p:nvSpPr>
          <p:cNvPr id="3" name="MH_Title_1"/>
          <p:cNvSpPr/>
          <p:nvPr>
            <p:custDataLst>
              <p:tags r:id="rId12"/>
            </p:custDataLst>
          </p:nvPr>
        </p:nvSpPr>
        <p:spPr>
          <a:xfrm>
            <a:off x="1686183" y="2829187"/>
            <a:ext cx="1885950" cy="1885950"/>
          </a:xfrm>
          <a:prstGeom prst="ellipse">
            <a:avLst/>
          </a:prstGeom>
          <a:solidFill>
            <a:srgbClr val="FFFFFF"/>
          </a:solidFill>
          <a:ln w="136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30000"/>
              </a:lnSpc>
              <a:defRPr/>
            </a:pPr>
            <a:r>
              <a:rPr lang="zh-CN" altLang="en-US" sz="2800" dirty="0">
                <a:solidFill>
                  <a:srgbClr val="323232"/>
                </a:solidFill>
              </a:rPr>
              <a:t>批评</a:t>
            </a:r>
          </a:p>
        </p:txBody>
      </p:sp>
      <p:sp>
        <p:nvSpPr>
          <p:cNvPr id="3085" name="MH_Text_2"/>
          <p:cNvSpPr txBox="1">
            <a:spLocks noChangeArrowheads="1"/>
          </p:cNvSpPr>
          <p:nvPr>
            <p:custDataLst>
              <p:tags r:id="rId13"/>
            </p:custDataLst>
          </p:nvPr>
        </p:nvSpPr>
        <p:spPr bwMode="auto">
          <a:xfrm>
            <a:off x="4584817" y="3179133"/>
            <a:ext cx="6166823" cy="126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82550" lvl="1" indent="0">
              <a:lnSpc>
                <a:spcPct val="150000"/>
              </a:lnSpc>
            </a:pPr>
            <a:r>
              <a:rPr lang="zh-CN" altLang="zh-CN" sz="2400" kern="100" dirty="0">
                <a:solidFill>
                  <a:srgbClr val="FF0000"/>
                </a:solidFill>
                <a:latin typeface="Times New Roman" panose="02020603050405020304" pitchFamily="18" charset="0"/>
                <a:cs typeface="Times New Roman" panose="02020603050405020304" pitchFamily="18" charset="0"/>
              </a:rPr>
              <a:t>政策执行者、教师和其他研究人员</a:t>
            </a:r>
            <a:r>
              <a:rPr lang="zh-CN" altLang="en-US" sz="2400" kern="100" dirty="0">
                <a:solidFill>
                  <a:srgbClr val="FF0000"/>
                </a:solidFill>
                <a:latin typeface="Times New Roman" panose="02020603050405020304" pitchFamily="18" charset="0"/>
                <a:cs typeface="Times New Roman" panose="02020603050405020304" pitchFamily="18" charset="0"/>
              </a:rPr>
              <a:t>难以</a:t>
            </a:r>
            <a:r>
              <a:rPr lang="zh-CN" altLang="zh-CN" sz="2400" kern="100" dirty="0">
                <a:solidFill>
                  <a:srgbClr val="FF0000"/>
                </a:solidFill>
                <a:latin typeface="Times New Roman" panose="02020603050405020304" pitchFamily="18" charset="0"/>
                <a:cs typeface="Times New Roman" panose="02020603050405020304" pitchFamily="18" charset="0"/>
              </a:rPr>
              <a:t>相信</a:t>
            </a:r>
            <a:r>
              <a:rPr lang="zh-CN" altLang="en-US" sz="2400" kern="100" dirty="0">
                <a:solidFill>
                  <a:srgbClr val="FF0000"/>
                </a:solidFill>
                <a:latin typeface="Times New Roman" panose="02020603050405020304" pitchFamily="18" charset="0"/>
                <a:cs typeface="Times New Roman" panose="02020603050405020304" pitchFamily="18" charset="0"/>
              </a:rPr>
              <a:t>基于设计的研究</a:t>
            </a:r>
            <a:r>
              <a:rPr lang="zh-CN" altLang="zh-CN" sz="2400" kern="100" dirty="0">
                <a:solidFill>
                  <a:srgbClr val="FF0000"/>
                </a:solidFill>
                <a:latin typeface="Times New Roman" panose="02020603050405020304" pitchFamily="18" charset="0"/>
                <a:cs typeface="Times New Roman" panose="02020603050405020304" pitchFamily="18" charset="0"/>
              </a:rPr>
              <a:t>的研究理论和实践价值</a:t>
            </a:r>
            <a:endParaRPr lang="en-US" altLang="zh-CN" sz="2400" kern="100" dirty="0">
              <a:solidFill>
                <a:srgbClr val="FF0000"/>
              </a:solidFill>
              <a:latin typeface="Times New Roman" panose="02020603050405020304" pitchFamily="18" charset="0"/>
              <a:cs typeface="Times New Roman" panose="02020603050405020304" pitchFamily="18" charset="0"/>
            </a:endParaRPr>
          </a:p>
        </p:txBody>
      </p:sp>
      <p:sp>
        <p:nvSpPr>
          <p:cNvPr id="3086" name="MH_Text_3"/>
          <p:cNvSpPr txBox="1">
            <a:spLocks noChangeArrowheads="1"/>
          </p:cNvSpPr>
          <p:nvPr>
            <p:custDataLst>
              <p:tags r:id="rId14"/>
            </p:custDataLst>
          </p:nvPr>
        </p:nvSpPr>
        <p:spPr bwMode="auto">
          <a:xfrm>
            <a:off x="3738530" y="4627282"/>
            <a:ext cx="5097809"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50000"/>
              </a:lnSpc>
              <a:defRPr/>
            </a:pPr>
            <a:r>
              <a:rPr lang="zh-CN" altLang="zh-CN" sz="2400" kern="100" dirty="0">
                <a:solidFill>
                  <a:srgbClr val="FF0000"/>
                </a:solidFill>
                <a:latin typeface="Times New Roman" panose="02020603050405020304" pitchFamily="18" charset="0"/>
                <a:cs typeface="Times New Roman" panose="02020603050405020304" pitchFamily="18" charset="0"/>
              </a:rPr>
              <a:t>基于设计的研究的分析单元是模糊的</a:t>
            </a:r>
            <a:endParaRPr lang="zh-CN" altLang="en-US" sz="2400" kern="100" dirty="0">
              <a:solidFill>
                <a:srgbClr val="FF0000"/>
              </a:solidFill>
              <a:latin typeface="Times New Roman" panose="02020603050405020304" pitchFamily="18" charset="0"/>
              <a:cs typeface="Times New Roman" panose="02020603050405020304" pitchFamily="18" charset="0"/>
            </a:endParaRPr>
          </a:p>
        </p:txBody>
      </p:sp>
      <p:sp>
        <p:nvSpPr>
          <p:cNvPr id="17" name="标题 1"/>
          <p:cNvSpPr>
            <a:spLocks noGrp="1"/>
          </p:cNvSpPr>
          <p:nvPr>
            <p:ph type="title"/>
          </p:nvPr>
        </p:nvSpPr>
        <p:spPr>
          <a:xfrm>
            <a:off x="754749" y="189362"/>
            <a:ext cx="9647232" cy="676051"/>
          </a:xfrm>
        </p:spPr>
        <p:txBody>
          <a:bodyPr/>
          <a:lstStyle/>
          <a:p>
            <a:r>
              <a:rPr lang="zh-CN" altLang="en-US" dirty="0"/>
              <a:t>总结与讨论</a:t>
            </a:r>
          </a:p>
        </p:txBody>
      </p:sp>
      <p:sp>
        <p:nvSpPr>
          <p:cNvPr id="2" name="灯片编号占位符 1"/>
          <p:cNvSpPr>
            <a:spLocks noGrp="1"/>
          </p:cNvSpPr>
          <p:nvPr>
            <p:ph type="sldNum" sz="quarter" idx="12"/>
          </p:nvPr>
        </p:nvSpPr>
        <p:spPr/>
        <p:txBody>
          <a:bodyPr/>
          <a:lstStyle/>
          <a:p>
            <a:fld id="{0942CA2C-757D-4498-8019-7245C50B2FEA}" type="slidenum">
              <a:rPr lang="zh-CN" altLang="en-US" smtClean="0"/>
              <a:t>26</a:t>
            </a:fld>
            <a:endParaRPr lang="zh-CN" altLang="en-US"/>
          </a:p>
        </p:txBody>
      </p:sp>
    </p:spTree>
    <p:custDataLst>
      <p:tags r:id="rId1"/>
    </p:custDataLst>
    <p:extLst>
      <p:ext uri="{BB962C8B-B14F-4D97-AF65-F5344CB8AC3E}">
        <p14:creationId xmlns:p14="http://schemas.microsoft.com/office/powerpoint/2010/main" val="2215629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9" name="MH_PageTitle"/>
          <p:cNvSpPr>
            <a:spLocks noGrp="1"/>
          </p:cNvSpPr>
          <p:nvPr>
            <p:ph type="title"/>
            <p:custDataLst>
              <p:tags r:id="rId2"/>
            </p:custDataLst>
          </p:nvPr>
        </p:nvSpPr>
        <p:spPr/>
        <p:txBody>
          <a:bodyPr/>
          <a:lstStyle/>
          <a:p>
            <a:r>
              <a:rPr lang="zh-CN" altLang="en-US" dirty="0"/>
              <a:t>总结与讨论</a:t>
            </a:r>
          </a:p>
        </p:txBody>
      </p:sp>
      <p:sp>
        <p:nvSpPr>
          <p:cNvPr id="18" name="矩形 17"/>
          <p:cNvSpPr/>
          <p:nvPr/>
        </p:nvSpPr>
        <p:spPr>
          <a:xfrm>
            <a:off x="2495550" y="1520294"/>
            <a:ext cx="8020050" cy="3416320"/>
          </a:xfrm>
          <a:prstGeom prst="rect">
            <a:avLst/>
          </a:prstGeom>
        </p:spPr>
        <p:txBody>
          <a:bodyPr wrap="square">
            <a:spAutoFit/>
          </a:bodyPr>
          <a:lstStyle/>
          <a:p>
            <a:pPr>
              <a:lnSpc>
                <a:spcPct val="150000"/>
              </a:lnSpc>
            </a:pPr>
            <a:r>
              <a:rPr lang="zh-CN" altLang="zh-CN" sz="2400" kern="0" dirty="0">
                <a:solidFill>
                  <a:srgbClr val="FF0000"/>
                </a:solidFill>
                <a:latin typeface="宋体" panose="02010600030101010101" pitchFamily="2" charset="-122"/>
                <a:ea typeface="宋体" panose="02010600030101010101" pitchFamily="2" charset="-122"/>
                <a:cs typeface="TimesNewRomanPS-BoldMT"/>
              </a:rPr>
              <a:t>问题：</a:t>
            </a:r>
            <a:endParaRPr lang="zh-CN" altLang="zh-CN" sz="2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marL="342900" lvl="0" indent="381000">
              <a:lnSpc>
                <a:spcPct val="150000"/>
              </a:lnSpc>
              <a:buFont typeface="Wingdings" panose="05000000000000000000" pitchFamily="2" charset="2"/>
              <a:buChar char=""/>
            </a:pPr>
            <a:r>
              <a:rPr lang="zh-CN" altLang="zh-CN" sz="2400" kern="0" dirty="0">
                <a:solidFill>
                  <a:srgbClr val="FF0000"/>
                </a:solidFill>
                <a:latin typeface="宋体" panose="02010600030101010101" pitchFamily="2" charset="-122"/>
                <a:ea typeface="宋体" panose="02010600030101010101" pitchFamily="2" charset="-122"/>
                <a:cs typeface="TimesNewRomanPS-BoldMT"/>
              </a:rPr>
              <a:t>是否可以</a:t>
            </a:r>
            <a:r>
              <a:rPr lang="zh-CN" altLang="en-US" sz="2400" kern="0" dirty="0">
                <a:solidFill>
                  <a:srgbClr val="FF0000"/>
                </a:solidFill>
                <a:latin typeface="宋体" panose="02010600030101010101" pitchFamily="2" charset="-122"/>
                <a:ea typeface="宋体" panose="02010600030101010101" pitchFamily="2" charset="-122"/>
                <a:cs typeface="TimesNewRomanPS-BoldMT"/>
              </a:rPr>
              <a:t>、如何</a:t>
            </a:r>
            <a:r>
              <a:rPr lang="zh-CN" altLang="zh-CN" sz="2400" kern="0" dirty="0">
                <a:solidFill>
                  <a:srgbClr val="FF0000"/>
                </a:solidFill>
                <a:latin typeface="宋体" panose="02010600030101010101" pitchFamily="2" charset="-122"/>
                <a:ea typeface="宋体" panose="02010600030101010101" pitchFamily="2" charset="-122"/>
                <a:cs typeface="TimesNewRomanPS-BoldMT"/>
              </a:rPr>
              <a:t>推广到其他学校或班级？</a:t>
            </a:r>
            <a:endParaRPr lang="zh-CN" altLang="zh-CN" sz="2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marL="342900" lvl="0" indent="381000">
              <a:lnSpc>
                <a:spcPct val="150000"/>
              </a:lnSpc>
              <a:buFont typeface="Wingdings" panose="05000000000000000000" pitchFamily="2" charset="2"/>
              <a:buChar char=""/>
            </a:pPr>
            <a:r>
              <a:rPr lang="zh-CN" altLang="zh-CN" sz="2400" kern="0" dirty="0">
                <a:solidFill>
                  <a:srgbClr val="FF0000"/>
                </a:solidFill>
                <a:latin typeface="宋体" panose="02010600030101010101" pitchFamily="2" charset="-122"/>
                <a:ea typeface="宋体" panose="02010600030101010101" pitchFamily="2" charset="-122"/>
                <a:cs typeface="TimesNewRomanPS-BoldMT"/>
              </a:rPr>
              <a:t>基于设计的研究实践是否可重复？</a:t>
            </a:r>
            <a:endParaRPr lang="en-US" altLang="zh-CN" sz="2400" kern="0" dirty="0">
              <a:solidFill>
                <a:srgbClr val="FF0000"/>
              </a:solidFill>
              <a:latin typeface="宋体" panose="02010600030101010101" pitchFamily="2" charset="-122"/>
              <a:ea typeface="宋体" panose="02010600030101010101" pitchFamily="2" charset="-122"/>
              <a:cs typeface="TimesNewRomanPS-BoldMT"/>
            </a:endParaRPr>
          </a:p>
          <a:p>
            <a:pPr marL="342900" lvl="0" indent="381000">
              <a:lnSpc>
                <a:spcPct val="150000"/>
              </a:lnSpc>
              <a:buFont typeface="Wingdings" panose="05000000000000000000" pitchFamily="2" charset="2"/>
              <a:buChar char=""/>
            </a:pPr>
            <a:r>
              <a:rPr lang="zh-CN" altLang="zh-CN" sz="2400" kern="0" dirty="0">
                <a:solidFill>
                  <a:srgbClr val="FF0000"/>
                </a:solidFill>
                <a:latin typeface="宋体" panose="02010600030101010101" pitchFamily="2" charset="-122"/>
                <a:ea typeface="宋体" panose="02010600030101010101" pitchFamily="2" charset="-122"/>
                <a:cs typeface="TimesNewRomanPS-BoldMT"/>
              </a:rPr>
              <a:t>如何控制研究的信度和效度？</a:t>
            </a:r>
            <a:endParaRPr lang="zh-CN" altLang="zh-CN" sz="2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marL="342900" lvl="0" indent="381000">
              <a:lnSpc>
                <a:spcPct val="150000"/>
              </a:lnSpc>
              <a:buFont typeface="Wingdings" panose="05000000000000000000" pitchFamily="2" charset="2"/>
              <a:buChar char=""/>
            </a:pPr>
            <a:r>
              <a:rPr lang="zh-CN" altLang="zh-CN" sz="2400" kern="0" dirty="0">
                <a:solidFill>
                  <a:srgbClr val="FF0000"/>
                </a:solidFill>
                <a:latin typeface="宋体" panose="02010600030101010101" pitchFamily="2" charset="-122"/>
                <a:ea typeface="宋体" panose="02010600030101010101" pitchFamily="2" charset="-122"/>
                <a:cs typeface="TimesNewRomanPS-BoldMT"/>
              </a:rPr>
              <a:t>迭代耗时耗力，而且，迭代的次数如何界定？</a:t>
            </a:r>
            <a:endParaRPr lang="en-US" altLang="zh-CN" sz="2400" kern="0" dirty="0">
              <a:solidFill>
                <a:srgbClr val="FF0000"/>
              </a:solidFill>
              <a:latin typeface="宋体" panose="02010600030101010101" pitchFamily="2" charset="-122"/>
              <a:ea typeface="宋体" panose="02010600030101010101" pitchFamily="2" charset="-122"/>
              <a:cs typeface="TimesNewRomanPS-BoldMT"/>
            </a:endParaRPr>
          </a:p>
          <a:p>
            <a:pPr marL="342900" lvl="0" indent="381000">
              <a:lnSpc>
                <a:spcPct val="150000"/>
              </a:lnSpc>
              <a:buFont typeface="Wingdings" panose="05000000000000000000" pitchFamily="2" charset="2"/>
              <a:buChar char=""/>
            </a:pPr>
            <a:r>
              <a:rPr lang="en-US" altLang="zh-CN" sz="2400" kern="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altLang="zh-CN" sz="2400"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0942CA2C-757D-4498-8019-7245C50B2FEA}" type="slidenum">
              <a:rPr lang="zh-CN" altLang="en-US" smtClean="0"/>
              <a:t>27</a:t>
            </a:fld>
            <a:endParaRPr lang="zh-CN" altLang="en-US"/>
          </a:p>
        </p:txBody>
      </p:sp>
    </p:spTree>
    <p:custDataLst>
      <p:tags r:id="rId1"/>
    </p:custDataLst>
    <p:extLst>
      <p:ext uri="{BB962C8B-B14F-4D97-AF65-F5344CB8AC3E}">
        <p14:creationId xmlns:p14="http://schemas.microsoft.com/office/powerpoint/2010/main" val="1721562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custDataLst>
              <p:tags r:id="rId2"/>
            </p:custDataLst>
          </p:nvPr>
        </p:nvSpPr>
        <p:spPr>
          <a:xfrm>
            <a:off x="2392364" y="2854325"/>
            <a:ext cx="1133475" cy="573088"/>
          </a:xfrm>
          <a:custGeom>
            <a:avLst/>
            <a:gdLst>
              <a:gd name="connsiteX0" fmla="*/ 91926 w 986971"/>
              <a:gd name="connsiteY0" fmla="*/ 0 h 499654"/>
              <a:gd name="connsiteX1" fmla="*/ 895045 w 986971"/>
              <a:gd name="connsiteY1" fmla="*/ 0 h 499654"/>
              <a:gd name="connsiteX2" fmla="*/ 986971 w 986971"/>
              <a:gd name="connsiteY2" fmla="*/ 91926 h 499654"/>
              <a:gd name="connsiteX3" fmla="*/ 986971 w 986971"/>
              <a:gd name="connsiteY3" fmla="*/ 499654 h 499654"/>
              <a:gd name="connsiteX4" fmla="*/ 0 w 986971"/>
              <a:gd name="connsiteY4" fmla="*/ 499654 h 499654"/>
              <a:gd name="connsiteX5" fmla="*/ 0 w 986971"/>
              <a:gd name="connsiteY5" fmla="*/ 91926 h 499654"/>
              <a:gd name="connsiteX6" fmla="*/ 91926 w 986971"/>
              <a:gd name="connsiteY6" fmla="*/ 0 h 49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4">
                <a:moveTo>
                  <a:pt x="91926" y="0"/>
                </a:moveTo>
                <a:lnTo>
                  <a:pt x="895045" y="0"/>
                </a:lnTo>
                <a:cubicBezTo>
                  <a:pt x="945814" y="0"/>
                  <a:pt x="986971" y="41157"/>
                  <a:pt x="986971" y="91926"/>
                </a:cubicBezTo>
                <a:lnTo>
                  <a:pt x="986971" y="499654"/>
                </a:lnTo>
                <a:lnTo>
                  <a:pt x="0" y="499654"/>
                </a:lnTo>
                <a:lnTo>
                  <a:pt x="0" y="91926"/>
                </a:lnTo>
                <a:cubicBezTo>
                  <a:pt x="0" y="41157"/>
                  <a:pt x="41157" y="0"/>
                  <a:pt x="919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任意多边形 36"/>
          <p:cNvSpPr/>
          <p:nvPr>
            <p:custDataLst>
              <p:tags r:id="rId3"/>
            </p:custDataLst>
          </p:nvPr>
        </p:nvSpPr>
        <p:spPr>
          <a:xfrm>
            <a:off x="2392364" y="3449639"/>
            <a:ext cx="1133475" cy="573087"/>
          </a:xfrm>
          <a:custGeom>
            <a:avLst/>
            <a:gdLst>
              <a:gd name="connsiteX0" fmla="*/ 0 w 986971"/>
              <a:gd name="connsiteY0" fmla="*/ 0 h 499656"/>
              <a:gd name="connsiteX1" fmla="*/ 986971 w 986971"/>
              <a:gd name="connsiteY1" fmla="*/ 0 h 499656"/>
              <a:gd name="connsiteX2" fmla="*/ 986971 w 986971"/>
              <a:gd name="connsiteY2" fmla="*/ 407730 h 499656"/>
              <a:gd name="connsiteX3" fmla="*/ 895045 w 986971"/>
              <a:gd name="connsiteY3" fmla="*/ 499656 h 499656"/>
              <a:gd name="connsiteX4" fmla="*/ 91926 w 986971"/>
              <a:gd name="connsiteY4" fmla="*/ 499656 h 499656"/>
              <a:gd name="connsiteX5" fmla="*/ 0 w 986971"/>
              <a:gd name="connsiteY5" fmla="*/ 407730 h 499656"/>
              <a:gd name="connsiteX6" fmla="*/ 0 w 986971"/>
              <a:gd name="connsiteY6" fmla="*/ 0 h 4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6">
                <a:moveTo>
                  <a:pt x="0" y="0"/>
                </a:moveTo>
                <a:lnTo>
                  <a:pt x="986971" y="0"/>
                </a:lnTo>
                <a:lnTo>
                  <a:pt x="986971" y="407730"/>
                </a:lnTo>
                <a:cubicBezTo>
                  <a:pt x="986971" y="458499"/>
                  <a:pt x="945814" y="499656"/>
                  <a:pt x="895045" y="499656"/>
                </a:cubicBezTo>
                <a:lnTo>
                  <a:pt x="91926" y="499656"/>
                </a:lnTo>
                <a:cubicBezTo>
                  <a:pt x="41157" y="499656"/>
                  <a:pt x="0" y="458499"/>
                  <a:pt x="0" y="407730"/>
                </a:cubicBezTo>
                <a:lnTo>
                  <a:pt x="0" y="0"/>
                </a:lnTo>
                <a:close/>
              </a:path>
            </a:pathLst>
          </a:custGeom>
          <a:solidFill>
            <a:schemeClr val="accent1">
              <a:lumMod val="60000"/>
              <a:lumOff val="40000"/>
            </a:schemeClr>
          </a:solidFill>
          <a:ln>
            <a:noFill/>
          </a:ln>
          <a:effectLst>
            <a:outerShdw dist="508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任意多边形 41"/>
          <p:cNvSpPr/>
          <p:nvPr>
            <p:custDataLst>
              <p:tags r:id="rId4"/>
            </p:custDataLst>
          </p:nvPr>
        </p:nvSpPr>
        <p:spPr>
          <a:xfrm>
            <a:off x="3659189" y="2854325"/>
            <a:ext cx="1131887" cy="573088"/>
          </a:xfrm>
          <a:custGeom>
            <a:avLst/>
            <a:gdLst>
              <a:gd name="connsiteX0" fmla="*/ 91926 w 986971"/>
              <a:gd name="connsiteY0" fmla="*/ 0 h 499654"/>
              <a:gd name="connsiteX1" fmla="*/ 895045 w 986971"/>
              <a:gd name="connsiteY1" fmla="*/ 0 h 499654"/>
              <a:gd name="connsiteX2" fmla="*/ 986971 w 986971"/>
              <a:gd name="connsiteY2" fmla="*/ 91926 h 499654"/>
              <a:gd name="connsiteX3" fmla="*/ 986971 w 986971"/>
              <a:gd name="connsiteY3" fmla="*/ 499654 h 499654"/>
              <a:gd name="connsiteX4" fmla="*/ 0 w 986971"/>
              <a:gd name="connsiteY4" fmla="*/ 499654 h 499654"/>
              <a:gd name="connsiteX5" fmla="*/ 0 w 986971"/>
              <a:gd name="connsiteY5" fmla="*/ 91926 h 499654"/>
              <a:gd name="connsiteX6" fmla="*/ 91926 w 986971"/>
              <a:gd name="connsiteY6" fmla="*/ 0 h 49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4">
                <a:moveTo>
                  <a:pt x="91926" y="0"/>
                </a:moveTo>
                <a:lnTo>
                  <a:pt x="895045" y="0"/>
                </a:lnTo>
                <a:cubicBezTo>
                  <a:pt x="945814" y="0"/>
                  <a:pt x="986971" y="41157"/>
                  <a:pt x="986971" y="91926"/>
                </a:cubicBezTo>
                <a:lnTo>
                  <a:pt x="986971" y="499654"/>
                </a:lnTo>
                <a:lnTo>
                  <a:pt x="0" y="499654"/>
                </a:lnTo>
                <a:lnTo>
                  <a:pt x="0" y="91926"/>
                </a:lnTo>
                <a:cubicBezTo>
                  <a:pt x="0" y="41157"/>
                  <a:pt x="41157" y="0"/>
                  <a:pt x="9192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任意多边形 43"/>
          <p:cNvSpPr/>
          <p:nvPr>
            <p:custDataLst>
              <p:tags r:id="rId5"/>
            </p:custDataLst>
          </p:nvPr>
        </p:nvSpPr>
        <p:spPr>
          <a:xfrm>
            <a:off x="3659189" y="3449639"/>
            <a:ext cx="1131887" cy="573087"/>
          </a:xfrm>
          <a:custGeom>
            <a:avLst/>
            <a:gdLst>
              <a:gd name="connsiteX0" fmla="*/ 0 w 986971"/>
              <a:gd name="connsiteY0" fmla="*/ 0 h 499656"/>
              <a:gd name="connsiteX1" fmla="*/ 986971 w 986971"/>
              <a:gd name="connsiteY1" fmla="*/ 0 h 499656"/>
              <a:gd name="connsiteX2" fmla="*/ 986971 w 986971"/>
              <a:gd name="connsiteY2" fmla="*/ 407730 h 499656"/>
              <a:gd name="connsiteX3" fmla="*/ 895045 w 986971"/>
              <a:gd name="connsiteY3" fmla="*/ 499656 h 499656"/>
              <a:gd name="connsiteX4" fmla="*/ 91926 w 986971"/>
              <a:gd name="connsiteY4" fmla="*/ 499656 h 499656"/>
              <a:gd name="connsiteX5" fmla="*/ 0 w 986971"/>
              <a:gd name="connsiteY5" fmla="*/ 407730 h 499656"/>
              <a:gd name="connsiteX6" fmla="*/ 0 w 986971"/>
              <a:gd name="connsiteY6" fmla="*/ 0 h 4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6">
                <a:moveTo>
                  <a:pt x="0" y="0"/>
                </a:moveTo>
                <a:lnTo>
                  <a:pt x="986971" y="0"/>
                </a:lnTo>
                <a:lnTo>
                  <a:pt x="986971" y="407730"/>
                </a:lnTo>
                <a:cubicBezTo>
                  <a:pt x="986971" y="458499"/>
                  <a:pt x="945814" y="499656"/>
                  <a:pt x="895045" y="499656"/>
                </a:cubicBezTo>
                <a:lnTo>
                  <a:pt x="91926" y="499656"/>
                </a:lnTo>
                <a:cubicBezTo>
                  <a:pt x="41157" y="499656"/>
                  <a:pt x="0" y="458499"/>
                  <a:pt x="0" y="407730"/>
                </a:cubicBezTo>
                <a:lnTo>
                  <a:pt x="0" y="0"/>
                </a:lnTo>
                <a:close/>
              </a:path>
            </a:pathLst>
          </a:custGeom>
          <a:solidFill>
            <a:schemeClr val="accent2">
              <a:lumMod val="60000"/>
              <a:lumOff val="40000"/>
            </a:schemeClr>
          </a:solidFill>
          <a:ln>
            <a:noFill/>
          </a:ln>
          <a:effectLst>
            <a:outerShdw dist="50800" dir="5400000" algn="t"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任意多边形 44"/>
          <p:cNvSpPr/>
          <p:nvPr>
            <p:custDataLst>
              <p:tags r:id="rId6"/>
            </p:custDataLst>
          </p:nvPr>
        </p:nvSpPr>
        <p:spPr>
          <a:xfrm>
            <a:off x="4924426" y="2854325"/>
            <a:ext cx="1133475" cy="573088"/>
          </a:xfrm>
          <a:custGeom>
            <a:avLst/>
            <a:gdLst>
              <a:gd name="connsiteX0" fmla="*/ 91926 w 986971"/>
              <a:gd name="connsiteY0" fmla="*/ 0 h 499654"/>
              <a:gd name="connsiteX1" fmla="*/ 895045 w 986971"/>
              <a:gd name="connsiteY1" fmla="*/ 0 h 499654"/>
              <a:gd name="connsiteX2" fmla="*/ 986971 w 986971"/>
              <a:gd name="connsiteY2" fmla="*/ 91926 h 499654"/>
              <a:gd name="connsiteX3" fmla="*/ 986971 w 986971"/>
              <a:gd name="connsiteY3" fmla="*/ 499654 h 499654"/>
              <a:gd name="connsiteX4" fmla="*/ 0 w 986971"/>
              <a:gd name="connsiteY4" fmla="*/ 499654 h 499654"/>
              <a:gd name="connsiteX5" fmla="*/ 0 w 986971"/>
              <a:gd name="connsiteY5" fmla="*/ 91926 h 499654"/>
              <a:gd name="connsiteX6" fmla="*/ 91926 w 986971"/>
              <a:gd name="connsiteY6" fmla="*/ 0 h 49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4">
                <a:moveTo>
                  <a:pt x="91926" y="0"/>
                </a:moveTo>
                <a:lnTo>
                  <a:pt x="895045" y="0"/>
                </a:lnTo>
                <a:cubicBezTo>
                  <a:pt x="945814" y="0"/>
                  <a:pt x="986971" y="41157"/>
                  <a:pt x="986971" y="91926"/>
                </a:cubicBezTo>
                <a:lnTo>
                  <a:pt x="986971" y="499654"/>
                </a:lnTo>
                <a:lnTo>
                  <a:pt x="0" y="499654"/>
                </a:lnTo>
                <a:lnTo>
                  <a:pt x="0" y="91926"/>
                </a:lnTo>
                <a:cubicBezTo>
                  <a:pt x="0" y="41157"/>
                  <a:pt x="41157" y="0"/>
                  <a:pt x="919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任意多边形 45"/>
          <p:cNvSpPr/>
          <p:nvPr>
            <p:custDataLst>
              <p:tags r:id="rId7"/>
            </p:custDataLst>
          </p:nvPr>
        </p:nvSpPr>
        <p:spPr>
          <a:xfrm>
            <a:off x="4924426" y="3449639"/>
            <a:ext cx="1133475" cy="573087"/>
          </a:xfrm>
          <a:custGeom>
            <a:avLst/>
            <a:gdLst>
              <a:gd name="connsiteX0" fmla="*/ 0 w 986971"/>
              <a:gd name="connsiteY0" fmla="*/ 0 h 499656"/>
              <a:gd name="connsiteX1" fmla="*/ 986971 w 986971"/>
              <a:gd name="connsiteY1" fmla="*/ 0 h 499656"/>
              <a:gd name="connsiteX2" fmla="*/ 986971 w 986971"/>
              <a:gd name="connsiteY2" fmla="*/ 407730 h 499656"/>
              <a:gd name="connsiteX3" fmla="*/ 895045 w 986971"/>
              <a:gd name="connsiteY3" fmla="*/ 499656 h 499656"/>
              <a:gd name="connsiteX4" fmla="*/ 91926 w 986971"/>
              <a:gd name="connsiteY4" fmla="*/ 499656 h 499656"/>
              <a:gd name="connsiteX5" fmla="*/ 0 w 986971"/>
              <a:gd name="connsiteY5" fmla="*/ 407730 h 499656"/>
              <a:gd name="connsiteX6" fmla="*/ 0 w 986971"/>
              <a:gd name="connsiteY6" fmla="*/ 0 h 4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6">
                <a:moveTo>
                  <a:pt x="0" y="0"/>
                </a:moveTo>
                <a:lnTo>
                  <a:pt x="986971" y="0"/>
                </a:lnTo>
                <a:lnTo>
                  <a:pt x="986971" y="407730"/>
                </a:lnTo>
                <a:cubicBezTo>
                  <a:pt x="986971" y="458499"/>
                  <a:pt x="945814" y="499656"/>
                  <a:pt x="895045" y="499656"/>
                </a:cubicBezTo>
                <a:lnTo>
                  <a:pt x="91926" y="499656"/>
                </a:lnTo>
                <a:cubicBezTo>
                  <a:pt x="41157" y="499656"/>
                  <a:pt x="0" y="458499"/>
                  <a:pt x="0" y="407730"/>
                </a:cubicBezTo>
                <a:lnTo>
                  <a:pt x="0" y="0"/>
                </a:lnTo>
                <a:close/>
              </a:path>
            </a:pathLst>
          </a:custGeom>
          <a:solidFill>
            <a:schemeClr val="accent3">
              <a:lumMod val="60000"/>
              <a:lumOff val="40000"/>
            </a:schemeClr>
          </a:solidFill>
          <a:ln>
            <a:noFill/>
          </a:ln>
          <a:effectLst>
            <a:outerShdw dist="50800" dir="5400000" algn="t"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任意多边形 46"/>
          <p:cNvSpPr/>
          <p:nvPr>
            <p:custDataLst>
              <p:tags r:id="rId8"/>
            </p:custDataLst>
          </p:nvPr>
        </p:nvSpPr>
        <p:spPr>
          <a:xfrm>
            <a:off x="6191251" y="2854325"/>
            <a:ext cx="1133475" cy="573088"/>
          </a:xfrm>
          <a:custGeom>
            <a:avLst/>
            <a:gdLst>
              <a:gd name="connsiteX0" fmla="*/ 91926 w 986971"/>
              <a:gd name="connsiteY0" fmla="*/ 0 h 499654"/>
              <a:gd name="connsiteX1" fmla="*/ 895045 w 986971"/>
              <a:gd name="connsiteY1" fmla="*/ 0 h 499654"/>
              <a:gd name="connsiteX2" fmla="*/ 986971 w 986971"/>
              <a:gd name="connsiteY2" fmla="*/ 91926 h 499654"/>
              <a:gd name="connsiteX3" fmla="*/ 986971 w 986971"/>
              <a:gd name="connsiteY3" fmla="*/ 499654 h 499654"/>
              <a:gd name="connsiteX4" fmla="*/ 0 w 986971"/>
              <a:gd name="connsiteY4" fmla="*/ 499654 h 499654"/>
              <a:gd name="connsiteX5" fmla="*/ 0 w 986971"/>
              <a:gd name="connsiteY5" fmla="*/ 91926 h 499654"/>
              <a:gd name="connsiteX6" fmla="*/ 91926 w 986971"/>
              <a:gd name="connsiteY6" fmla="*/ 0 h 49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4">
                <a:moveTo>
                  <a:pt x="91926" y="0"/>
                </a:moveTo>
                <a:lnTo>
                  <a:pt x="895045" y="0"/>
                </a:lnTo>
                <a:cubicBezTo>
                  <a:pt x="945814" y="0"/>
                  <a:pt x="986971" y="41157"/>
                  <a:pt x="986971" y="91926"/>
                </a:cubicBezTo>
                <a:lnTo>
                  <a:pt x="986971" y="499654"/>
                </a:lnTo>
                <a:lnTo>
                  <a:pt x="0" y="499654"/>
                </a:lnTo>
                <a:lnTo>
                  <a:pt x="0" y="91926"/>
                </a:lnTo>
                <a:cubicBezTo>
                  <a:pt x="0" y="41157"/>
                  <a:pt x="41157" y="0"/>
                  <a:pt x="9192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任意多边形 47"/>
          <p:cNvSpPr/>
          <p:nvPr>
            <p:custDataLst>
              <p:tags r:id="rId9"/>
            </p:custDataLst>
          </p:nvPr>
        </p:nvSpPr>
        <p:spPr>
          <a:xfrm>
            <a:off x="6191251" y="3449639"/>
            <a:ext cx="1133475" cy="573087"/>
          </a:xfrm>
          <a:custGeom>
            <a:avLst/>
            <a:gdLst>
              <a:gd name="connsiteX0" fmla="*/ 0 w 986971"/>
              <a:gd name="connsiteY0" fmla="*/ 0 h 499656"/>
              <a:gd name="connsiteX1" fmla="*/ 986971 w 986971"/>
              <a:gd name="connsiteY1" fmla="*/ 0 h 499656"/>
              <a:gd name="connsiteX2" fmla="*/ 986971 w 986971"/>
              <a:gd name="connsiteY2" fmla="*/ 407730 h 499656"/>
              <a:gd name="connsiteX3" fmla="*/ 895045 w 986971"/>
              <a:gd name="connsiteY3" fmla="*/ 499656 h 499656"/>
              <a:gd name="connsiteX4" fmla="*/ 91926 w 986971"/>
              <a:gd name="connsiteY4" fmla="*/ 499656 h 499656"/>
              <a:gd name="connsiteX5" fmla="*/ 0 w 986971"/>
              <a:gd name="connsiteY5" fmla="*/ 407730 h 499656"/>
              <a:gd name="connsiteX6" fmla="*/ 0 w 986971"/>
              <a:gd name="connsiteY6" fmla="*/ 0 h 4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6">
                <a:moveTo>
                  <a:pt x="0" y="0"/>
                </a:moveTo>
                <a:lnTo>
                  <a:pt x="986971" y="0"/>
                </a:lnTo>
                <a:lnTo>
                  <a:pt x="986971" y="407730"/>
                </a:lnTo>
                <a:cubicBezTo>
                  <a:pt x="986971" y="458499"/>
                  <a:pt x="945814" y="499656"/>
                  <a:pt x="895045" y="499656"/>
                </a:cubicBezTo>
                <a:lnTo>
                  <a:pt x="91926" y="499656"/>
                </a:lnTo>
                <a:cubicBezTo>
                  <a:pt x="41157" y="499656"/>
                  <a:pt x="0" y="458499"/>
                  <a:pt x="0" y="407730"/>
                </a:cubicBezTo>
                <a:lnTo>
                  <a:pt x="0" y="0"/>
                </a:lnTo>
                <a:close/>
              </a:path>
            </a:pathLst>
          </a:custGeom>
          <a:solidFill>
            <a:schemeClr val="accent4">
              <a:lumMod val="60000"/>
              <a:lumOff val="40000"/>
            </a:schemeClr>
          </a:solidFill>
          <a:ln>
            <a:noFill/>
          </a:ln>
          <a:effectLst>
            <a:outerShdw dist="50800" dir="5400000" algn="t"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任意多边形 48"/>
          <p:cNvSpPr/>
          <p:nvPr>
            <p:custDataLst>
              <p:tags r:id="rId10"/>
            </p:custDataLst>
          </p:nvPr>
        </p:nvSpPr>
        <p:spPr>
          <a:xfrm>
            <a:off x="7458076" y="2854325"/>
            <a:ext cx="1133475" cy="573088"/>
          </a:xfrm>
          <a:custGeom>
            <a:avLst/>
            <a:gdLst>
              <a:gd name="connsiteX0" fmla="*/ 91926 w 986971"/>
              <a:gd name="connsiteY0" fmla="*/ 0 h 499654"/>
              <a:gd name="connsiteX1" fmla="*/ 895045 w 986971"/>
              <a:gd name="connsiteY1" fmla="*/ 0 h 499654"/>
              <a:gd name="connsiteX2" fmla="*/ 986971 w 986971"/>
              <a:gd name="connsiteY2" fmla="*/ 91926 h 499654"/>
              <a:gd name="connsiteX3" fmla="*/ 986971 w 986971"/>
              <a:gd name="connsiteY3" fmla="*/ 499654 h 499654"/>
              <a:gd name="connsiteX4" fmla="*/ 0 w 986971"/>
              <a:gd name="connsiteY4" fmla="*/ 499654 h 499654"/>
              <a:gd name="connsiteX5" fmla="*/ 0 w 986971"/>
              <a:gd name="connsiteY5" fmla="*/ 91926 h 499654"/>
              <a:gd name="connsiteX6" fmla="*/ 91926 w 986971"/>
              <a:gd name="connsiteY6" fmla="*/ 0 h 49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4">
                <a:moveTo>
                  <a:pt x="91926" y="0"/>
                </a:moveTo>
                <a:lnTo>
                  <a:pt x="895045" y="0"/>
                </a:lnTo>
                <a:cubicBezTo>
                  <a:pt x="945814" y="0"/>
                  <a:pt x="986971" y="41157"/>
                  <a:pt x="986971" y="91926"/>
                </a:cubicBezTo>
                <a:lnTo>
                  <a:pt x="986971" y="499654"/>
                </a:lnTo>
                <a:lnTo>
                  <a:pt x="0" y="499654"/>
                </a:lnTo>
                <a:lnTo>
                  <a:pt x="0" y="91926"/>
                </a:lnTo>
                <a:cubicBezTo>
                  <a:pt x="0" y="41157"/>
                  <a:pt x="41157" y="0"/>
                  <a:pt x="919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任意多边形 49"/>
          <p:cNvSpPr/>
          <p:nvPr>
            <p:custDataLst>
              <p:tags r:id="rId11"/>
            </p:custDataLst>
          </p:nvPr>
        </p:nvSpPr>
        <p:spPr>
          <a:xfrm>
            <a:off x="7458076" y="3449639"/>
            <a:ext cx="1133475" cy="573087"/>
          </a:xfrm>
          <a:custGeom>
            <a:avLst/>
            <a:gdLst>
              <a:gd name="connsiteX0" fmla="*/ 0 w 986971"/>
              <a:gd name="connsiteY0" fmla="*/ 0 h 499656"/>
              <a:gd name="connsiteX1" fmla="*/ 986971 w 986971"/>
              <a:gd name="connsiteY1" fmla="*/ 0 h 499656"/>
              <a:gd name="connsiteX2" fmla="*/ 986971 w 986971"/>
              <a:gd name="connsiteY2" fmla="*/ 407730 h 499656"/>
              <a:gd name="connsiteX3" fmla="*/ 895045 w 986971"/>
              <a:gd name="connsiteY3" fmla="*/ 499656 h 499656"/>
              <a:gd name="connsiteX4" fmla="*/ 91926 w 986971"/>
              <a:gd name="connsiteY4" fmla="*/ 499656 h 499656"/>
              <a:gd name="connsiteX5" fmla="*/ 0 w 986971"/>
              <a:gd name="connsiteY5" fmla="*/ 407730 h 499656"/>
              <a:gd name="connsiteX6" fmla="*/ 0 w 986971"/>
              <a:gd name="connsiteY6" fmla="*/ 0 h 4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6">
                <a:moveTo>
                  <a:pt x="0" y="0"/>
                </a:moveTo>
                <a:lnTo>
                  <a:pt x="986971" y="0"/>
                </a:lnTo>
                <a:lnTo>
                  <a:pt x="986971" y="407730"/>
                </a:lnTo>
                <a:cubicBezTo>
                  <a:pt x="986971" y="458499"/>
                  <a:pt x="945814" y="499656"/>
                  <a:pt x="895045" y="499656"/>
                </a:cubicBezTo>
                <a:lnTo>
                  <a:pt x="91926" y="499656"/>
                </a:lnTo>
                <a:cubicBezTo>
                  <a:pt x="41157" y="499656"/>
                  <a:pt x="0" y="458499"/>
                  <a:pt x="0" y="407730"/>
                </a:cubicBezTo>
                <a:lnTo>
                  <a:pt x="0" y="0"/>
                </a:lnTo>
                <a:close/>
              </a:path>
            </a:pathLst>
          </a:custGeom>
          <a:solidFill>
            <a:schemeClr val="accent1">
              <a:lumMod val="60000"/>
              <a:lumOff val="40000"/>
            </a:schemeClr>
          </a:solidFill>
          <a:ln>
            <a:noFill/>
          </a:ln>
          <a:effectLst>
            <a:outerShdw dist="508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任意多边形 50"/>
          <p:cNvSpPr/>
          <p:nvPr>
            <p:custDataLst>
              <p:tags r:id="rId12"/>
            </p:custDataLst>
          </p:nvPr>
        </p:nvSpPr>
        <p:spPr>
          <a:xfrm>
            <a:off x="8724901" y="2854325"/>
            <a:ext cx="1133475" cy="573088"/>
          </a:xfrm>
          <a:custGeom>
            <a:avLst/>
            <a:gdLst>
              <a:gd name="connsiteX0" fmla="*/ 91926 w 986971"/>
              <a:gd name="connsiteY0" fmla="*/ 0 h 499654"/>
              <a:gd name="connsiteX1" fmla="*/ 895045 w 986971"/>
              <a:gd name="connsiteY1" fmla="*/ 0 h 499654"/>
              <a:gd name="connsiteX2" fmla="*/ 986971 w 986971"/>
              <a:gd name="connsiteY2" fmla="*/ 91926 h 499654"/>
              <a:gd name="connsiteX3" fmla="*/ 986971 w 986971"/>
              <a:gd name="connsiteY3" fmla="*/ 499654 h 499654"/>
              <a:gd name="connsiteX4" fmla="*/ 0 w 986971"/>
              <a:gd name="connsiteY4" fmla="*/ 499654 h 499654"/>
              <a:gd name="connsiteX5" fmla="*/ 0 w 986971"/>
              <a:gd name="connsiteY5" fmla="*/ 91926 h 499654"/>
              <a:gd name="connsiteX6" fmla="*/ 91926 w 986971"/>
              <a:gd name="connsiteY6" fmla="*/ 0 h 49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4">
                <a:moveTo>
                  <a:pt x="91926" y="0"/>
                </a:moveTo>
                <a:lnTo>
                  <a:pt x="895045" y="0"/>
                </a:lnTo>
                <a:cubicBezTo>
                  <a:pt x="945814" y="0"/>
                  <a:pt x="986971" y="41157"/>
                  <a:pt x="986971" y="91926"/>
                </a:cubicBezTo>
                <a:lnTo>
                  <a:pt x="986971" y="499654"/>
                </a:lnTo>
                <a:lnTo>
                  <a:pt x="0" y="499654"/>
                </a:lnTo>
                <a:lnTo>
                  <a:pt x="0" y="91926"/>
                </a:lnTo>
                <a:cubicBezTo>
                  <a:pt x="0" y="41157"/>
                  <a:pt x="41157" y="0"/>
                  <a:pt x="919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任意多边形 51"/>
          <p:cNvSpPr/>
          <p:nvPr>
            <p:custDataLst>
              <p:tags r:id="rId13"/>
            </p:custDataLst>
          </p:nvPr>
        </p:nvSpPr>
        <p:spPr>
          <a:xfrm>
            <a:off x="8724901" y="3449639"/>
            <a:ext cx="1133475" cy="573087"/>
          </a:xfrm>
          <a:custGeom>
            <a:avLst/>
            <a:gdLst>
              <a:gd name="connsiteX0" fmla="*/ 0 w 986971"/>
              <a:gd name="connsiteY0" fmla="*/ 0 h 499656"/>
              <a:gd name="connsiteX1" fmla="*/ 986971 w 986971"/>
              <a:gd name="connsiteY1" fmla="*/ 0 h 499656"/>
              <a:gd name="connsiteX2" fmla="*/ 986971 w 986971"/>
              <a:gd name="connsiteY2" fmla="*/ 407730 h 499656"/>
              <a:gd name="connsiteX3" fmla="*/ 895045 w 986971"/>
              <a:gd name="connsiteY3" fmla="*/ 499656 h 499656"/>
              <a:gd name="connsiteX4" fmla="*/ 91926 w 986971"/>
              <a:gd name="connsiteY4" fmla="*/ 499656 h 499656"/>
              <a:gd name="connsiteX5" fmla="*/ 0 w 986971"/>
              <a:gd name="connsiteY5" fmla="*/ 407730 h 499656"/>
              <a:gd name="connsiteX6" fmla="*/ 0 w 986971"/>
              <a:gd name="connsiteY6" fmla="*/ 0 h 4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1" h="499656">
                <a:moveTo>
                  <a:pt x="0" y="0"/>
                </a:moveTo>
                <a:lnTo>
                  <a:pt x="986971" y="0"/>
                </a:lnTo>
                <a:lnTo>
                  <a:pt x="986971" y="407730"/>
                </a:lnTo>
                <a:cubicBezTo>
                  <a:pt x="986971" y="458499"/>
                  <a:pt x="945814" y="499656"/>
                  <a:pt x="895045" y="499656"/>
                </a:cubicBezTo>
                <a:lnTo>
                  <a:pt x="91926" y="499656"/>
                </a:lnTo>
                <a:cubicBezTo>
                  <a:pt x="41157" y="499656"/>
                  <a:pt x="0" y="458499"/>
                  <a:pt x="0" y="407730"/>
                </a:cubicBezTo>
                <a:lnTo>
                  <a:pt x="0" y="0"/>
                </a:lnTo>
                <a:close/>
              </a:path>
            </a:pathLst>
          </a:custGeom>
          <a:solidFill>
            <a:schemeClr val="accent3">
              <a:lumMod val="60000"/>
              <a:lumOff val="40000"/>
            </a:schemeClr>
          </a:solidFill>
          <a:ln>
            <a:noFill/>
          </a:ln>
          <a:effectLst>
            <a:outerShdw dist="50800" dir="5400000" algn="t"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62" name="文本框 15"/>
          <p:cNvSpPr txBox="1">
            <a:spLocks noChangeArrowheads="1"/>
          </p:cNvSpPr>
          <p:nvPr>
            <p:custDataLst>
              <p:tags r:id="rId14"/>
            </p:custDataLst>
          </p:nvPr>
        </p:nvSpPr>
        <p:spPr bwMode="auto">
          <a:xfrm>
            <a:off x="2392364" y="2554289"/>
            <a:ext cx="1133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a:solidFill>
                  <a:srgbClr val="FFFFFF"/>
                </a:solidFill>
                <a:latin typeface="Impact" panose="020B0806030902050204" pitchFamily="34" charset="0"/>
              </a:rPr>
              <a:t>T</a:t>
            </a:r>
            <a:endParaRPr lang="zh-CN" altLang="en-US" sz="7200">
              <a:solidFill>
                <a:srgbClr val="FFFFFF"/>
              </a:solidFill>
              <a:latin typeface="Impact" panose="020B0806030902050204" pitchFamily="34" charset="0"/>
            </a:endParaRPr>
          </a:p>
        </p:txBody>
      </p:sp>
      <p:sp>
        <p:nvSpPr>
          <p:cNvPr id="2063" name="文本框 54"/>
          <p:cNvSpPr txBox="1">
            <a:spLocks noChangeArrowheads="1"/>
          </p:cNvSpPr>
          <p:nvPr>
            <p:custDataLst>
              <p:tags r:id="rId15"/>
            </p:custDataLst>
          </p:nvPr>
        </p:nvSpPr>
        <p:spPr bwMode="auto">
          <a:xfrm>
            <a:off x="3659189" y="2554289"/>
            <a:ext cx="1131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a:solidFill>
                  <a:srgbClr val="FFFFFF"/>
                </a:solidFill>
                <a:latin typeface="Impact" panose="020B0806030902050204" pitchFamily="34" charset="0"/>
              </a:rPr>
              <a:t>H</a:t>
            </a:r>
            <a:endParaRPr lang="zh-CN" altLang="en-US" sz="7200">
              <a:solidFill>
                <a:srgbClr val="FFFFFF"/>
              </a:solidFill>
              <a:latin typeface="Impact" panose="020B0806030902050204" pitchFamily="34" charset="0"/>
            </a:endParaRPr>
          </a:p>
        </p:txBody>
      </p:sp>
      <p:sp>
        <p:nvSpPr>
          <p:cNvPr id="2064" name="文本框 55"/>
          <p:cNvSpPr txBox="1">
            <a:spLocks noChangeArrowheads="1"/>
          </p:cNvSpPr>
          <p:nvPr>
            <p:custDataLst>
              <p:tags r:id="rId16"/>
            </p:custDataLst>
          </p:nvPr>
        </p:nvSpPr>
        <p:spPr bwMode="auto">
          <a:xfrm>
            <a:off x="4924426" y="2554289"/>
            <a:ext cx="1133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a:solidFill>
                  <a:srgbClr val="FFFFFF"/>
                </a:solidFill>
                <a:latin typeface="Impact" panose="020B0806030902050204" pitchFamily="34" charset="0"/>
              </a:rPr>
              <a:t>A</a:t>
            </a:r>
            <a:endParaRPr lang="zh-CN" altLang="en-US" sz="7200">
              <a:solidFill>
                <a:srgbClr val="FFFFFF"/>
              </a:solidFill>
              <a:latin typeface="Impact" panose="020B0806030902050204" pitchFamily="34" charset="0"/>
            </a:endParaRPr>
          </a:p>
        </p:txBody>
      </p:sp>
      <p:sp>
        <p:nvSpPr>
          <p:cNvPr id="2065" name="文本框 56"/>
          <p:cNvSpPr txBox="1">
            <a:spLocks noChangeArrowheads="1"/>
          </p:cNvSpPr>
          <p:nvPr>
            <p:custDataLst>
              <p:tags r:id="rId17"/>
            </p:custDataLst>
          </p:nvPr>
        </p:nvSpPr>
        <p:spPr bwMode="auto">
          <a:xfrm>
            <a:off x="6191251" y="2554289"/>
            <a:ext cx="1133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a:solidFill>
                  <a:srgbClr val="FFFFFF"/>
                </a:solidFill>
                <a:latin typeface="Impact" panose="020B0806030902050204" pitchFamily="34" charset="0"/>
              </a:rPr>
              <a:t>N</a:t>
            </a:r>
            <a:endParaRPr lang="zh-CN" altLang="en-US" sz="7200">
              <a:solidFill>
                <a:srgbClr val="FFFFFF"/>
              </a:solidFill>
              <a:latin typeface="Impact" panose="020B0806030902050204" pitchFamily="34" charset="0"/>
            </a:endParaRPr>
          </a:p>
        </p:txBody>
      </p:sp>
      <p:sp>
        <p:nvSpPr>
          <p:cNvPr id="2066" name="文本框 57"/>
          <p:cNvSpPr txBox="1">
            <a:spLocks noChangeArrowheads="1"/>
          </p:cNvSpPr>
          <p:nvPr>
            <p:custDataLst>
              <p:tags r:id="rId18"/>
            </p:custDataLst>
          </p:nvPr>
        </p:nvSpPr>
        <p:spPr bwMode="auto">
          <a:xfrm>
            <a:off x="7458076" y="2554289"/>
            <a:ext cx="1133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a:solidFill>
                  <a:srgbClr val="FFFFFF"/>
                </a:solidFill>
                <a:latin typeface="Impact" panose="020B0806030902050204" pitchFamily="34" charset="0"/>
              </a:rPr>
              <a:t>K</a:t>
            </a:r>
            <a:endParaRPr lang="zh-CN" altLang="en-US" sz="7200">
              <a:solidFill>
                <a:srgbClr val="FFFFFF"/>
              </a:solidFill>
              <a:latin typeface="Impact" panose="020B0806030902050204" pitchFamily="34" charset="0"/>
            </a:endParaRPr>
          </a:p>
        </p:txBody>
      </p:sp>
      <p:sp>
        <p:nvSpPr>
          <p:cNvPr id="2067" name="文本框 58"/>
          <p:cNvSpPr txBox="1">
            <a:spLocks noChangeArrowheads="1"/>
          </p:cNvSpPr>
          <p:nvPr>
            <p:custDataLst>
              <p:tags r:id="rId19"/>
            </p:custDataLst>
          </p:nvPr>
        </p:nvSpPr>
        <p:spPr bwMode="auto">
          <a:xfrm>
            <a:off x="8724901" y="2554289"/>
            <a:ext cx="1133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a:solidFill>
                  <a:srgbClr val="FFFFFF"/>
                </a:solidFill>
                <a:latin typeface="Impact" panose="020B0806030902050204" pitchFamily="34" charset="0"/>
              </a:rPr>
              <a:t>S</a:t>
            </a:r>
            <a:endParaRPr lang="zh-CN" altLang="en-US" sz="7200">
              <a:solidFill>
                <a:srgbClr val="FFFFFF"/>
              </a:solidFill>
              <a:latin typeface="Impact" panose="020B0806030902050204" pitchFamily="34" charset="0"/>
            </a:endParaRPr>
          </a:p>
        </p:txBody>
      </p:sp>
      <p:sp>
        <p:nvSpPr>
          <p:cNvPr id="2" name="灯片编号占位符 1"/>
          <p:cNvSpPr>
            <a:spLocks noGrp="1"/>
          </p:cNvSpPr>
          <p:nvPr>
            <p:ph type="sldNum" sz="quarter" idx="12"/>
          </p:nvPr>
        </p:nvSpPr>
        <p:spPr/>
        <p:txBody>
          <a:bodyPr/>
          <a:lstStyle/>
          <a:p>
            <a:fld id="{0942CA2C-757D-4498-8019-7245C50B2FEA}" type="slidenum">
              <a:rPr lang="zh-CN" altLang="en-US" smtClean="0"/>
              <a:t>28</a:t>
            </a:fld>
            <a:endParaRPr lang="zh-CN" altLang="en-US"/>
          </a:p>
        </p:txBody>
      </p:sp>
    </p:spTree>
    <p:custDataLst>
      <p:tags r:id="rId1"/>
    </p:custDataLst>
    <p:extLst>
      <p:ext uri="{BB962C8B-B14F-4D97-AF65-F5344CB8AC3E}">
        <p14:creationId xmlns:p14="http://schemas.microsoft.com/office/powerpoint/2010/main" val="367269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4541132" y="772199"/>
            <a:ext cx="5368159" cy="5368158"/>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p:cNvSpPr/>
          <p:nvPr>
            <p:custDataLst>
              <p:tags r:id="rId3"/>
            </p:custDataLst>
          </p:nvPr>
        </p:nvSpPr>
        <p:spPr>
          <a:xfrm rot="10800000" flipH="1" flipV="1">
            <a:off x="7100705" y="525345"/>
            <a:ext cx="560062" cy="560060"/>
          </a:xfrm>
          <a:prstGeom prst="ellipse">
            <a:avLst/>
          </a:prstGeom>
          <a:gradFill flip="none" rotWithShape="1">
            <a:gsLst>
              <a:gs pos="48000">
                <a:schemeClr val="accent2"/>
              </a:gs>
              <a:gs pos="64000">
                <a:schemeClr val="accent2"/>
              </a:gs>
              <a:gs pos="56000">
                <a:schemeClr val="accent2">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1</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8" name="MH_Number_2"/>
          <p:cNvSpPr/>
          <p:nvPr>
            <p:custDataLst>
              <p:tags r:id="rId4"/>
            </p:custDataLst>
          </p:nvPr>
        </p:nvSpPr>
        <p:spPr>
          <a:xfrm rot="10800000" flipH="1" flipV="1">
            <a:off x="9295138" y="1845751"/>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2</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9" name="MH_Number_3"/>
          <p:cNvSpPr/>
          <p:nvPr>
            <p:custDataLst>
              <p:tags r:id="rId5"/>
            </p:custDataLst>
          </p:nvPr>
        </p:nvSpPr>
        <p:spPr>
          <a:xfrm rot="10800000" flipH="1" flipV="1">
            <a:off x="9295138" y="4486559"/>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dirty="0">
                <a:solidFill>
                  <a:srgbClr val="FFFFFF"/>
                </a:solidFill>
                <a:latin typeface="华文细黑" panose="02010600040101010101" pitchFamily="2" charset="-122"/>
                <a:ea typeface="华文细黑" panose="02010600040101010101" pitchFamily="2" charset="-122"/>
              </a:rPr>
              <a:t>3</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11" name="MH_Number_4"/>
          <p:cNvSpPr/>
          <p:nvPr>
            <p:custDataLst>
              <p:tags r:id="rId6"/>
            </p:custDataLst>
          </p:nvPr>
        </p:nvSpPr>
        <p:spPr>
          <a:xfrm rot="10800000" flipH="1" flipV="1">
            <a:off x="7100704" y="5806963"/>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4</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36" name="MH_Entry_1"/>
          <p:cNvSpPr txBox="1"/>
          <p:nvPr>
            <p:custDataLst>
              <p:tags r:id="rId7"/>
            </p:custDataLst>
          </p:nvPr>
        </p:nvSpPr>
        <p:spPr>
          <a:xfrm flipH="1">
            <a:off x="3444547" y="262577"/>
            <a:ext cx="3499588" cy="1101766"/>
          </a:xfrm>
          <a:prstGeom prst="rect">
            <a:avLst/>
          </a:prstGeom>
          <a:noFill/>
        </p:spPr>
        <p:txBody>
          <a:bodyPr wrap="square" lIns="91440" tIns="45720" rIns="91440" bIns="45720" rtlCol="0" anchor="ctr" anchorCtr="0">
            <a:normAutofit/>
          </a:bodyPr>
          <a:lstStyle>
            <a:defPPr>
              <a:defRPr lang="zh-CN"/>
            </a:defPPr>
            <a:lvl1pPr algn="r">
              <a:defRPr sz="2400" b="1">
                <a:latin typeface="+mn-ea"/>
              </a:defRPr>
            </a:lvl1pPr>
          </a:lstStyle>
          <a:p>
            <a:r>
              <a:rPr lang="zh-CN" altLang="en-US"/>
              <a:t>背景介绍</a:t>
            </a:r>
            <a:endParaRPr lang="en-US" altLang="zh-CN"/>
          </a:p>
        </p:txBody>
      </p:sp>
      <p:sp>
        <p:nvSpPr>
          <p:cNvPr id="65" name="MH_Entry_4"/>
          <p:cNvSpPr txBox="1"/>
          <p:nvPr>
            <p:custDataLst>
              <p:tags r:id="rId8"/>
            </p:custDataLst>
          </p:nvPr>
        </p:nvSpPr>
        <p:spPr>
          <a:xfrm flipH="1">
            <a:off x="3444547" y="5536109"/>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总结与讨论</a:t>
            </a:r>
            <a:endParaRPr lang="en-US" altLang="zh-CN"/>
          </a:p>
        </p:txBody>
      </p:sp>
      <p:sp>
        <p:nvSpPr>
          <p:cNvPr id="66" name="MH_Entry_2"/>
          <p:cNvSpPr txBox="1"/>
          <p:nvPr>
            <p:custDataLst>
              <p:tags r:id="rId9"/>
            </p:custDataLst>
          </p:nvPr>
        </p:nvSpPr>
        <p:spPr>
          <a:xfrm flipH="1">
            <a:off x="5669942" y="1782477"/>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基于设计的研究内涵</a:t>
            </a:r>
            <a:endParaRPr lang="en-US" altLang="zh-CN"/>
          </a:p>
        </p:txBody>
      </p:sp>
      <p:sp>
        <p:nvSpPr>
          <p:cNvPr id="67" name="MH_Entry_3"/>
          <p:cNvSpPr txBox="1"/>
          <p:nvPr>
            <p:custDataLst>
              <p:tags r:id="rId10"/>
            </p:custDataLst>
          </p:nvPr>
        </p:nvSpPr>
        <p:spPr>
          <a:xfrm flipH="1">
            <a:off x="5669942" y="3992663"/>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发展的设计到工程变革</a:t>
            </a:r>
            <a:endParaRPr lang="en-US" altLang="zh-CN"/>
          </a:p>
        </p:txBody>
      </p:sp>
      <p:sp>
        <p:nvSpPr>
          <p:cNvPr id="26" name="MH_Others_2"/>
          <p:cNvSpPr>
            <a:spLocks/>
          </p:cNvSpPr>
          <p:nvPr>
            <p:custDataLst>
              <p:tags r:id="rId11"/>
            </p:custDataLst>
          </p:nvPr>
        </p:nvSpPr>
        <p:spPr bwMode="auto">
          <a:xfrm>
            <a:off x="2111156" y="2131798"/>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a:solidFill>
                  <a:schemeClr val="accent1"/>
                </a:solidFill>
                <a:latin typeface="微软雅黑" panose="020B0503020204020204" pitchFamily="34" charset="-122"/>
                <a:ea typeface="微软雅黑" panose="020B0503020204020204" pitchFamily="34" charset="-122"/>
              </a:rPr>
              <a:t>目</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ctr">
              <a:defRPr/>
            </a:pPr>
            <a:r>
              <a:rPr lang="zh-CN" altLang="en-US" sz="4000" b="1">
                <a:solidFill>
                  <a:schemeClr val="accent1"/>
                </a:solidFill>
                <a:latin typeface="微软雅黑" panose="020B0503020204020204" pitchFamily="34" charset="-122"/>
                <a:ea typeface="微软雅黑" panose="020B0503020204020204" pitchFamily="34" charset="-122"/>
              </a:rPr>
              <a:t>录</a:t>
            </a:r>
          </a:p>
        </p:txBody>
      </p:sp>
      <p:sp>
        <p:nvSpPr>
          <p:cNvPr id="28" name="MH_Others_3"/>
          <p:cNvSpPr/>
          <p:nvPr>
            <p:custDataLst>
              <p:tags r:id="rId12"/>
            </p:custDataLst>
          </p:nvPr>
        </p:nvSpPr>
        <p:spPr>
          <a:xfrm>
            <a:off x="3444547" y="2893948"/>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
        <p:nvSpPr>
          <p:cNvPr id="3" name="灯片编号占位符 2"/>
          <p:cNvSpPr>
            <a:spLocks noGrp="1"/>
          </p:cNvSpPr>
          <p:nvPr>
            <p:ph type="sldNum" sz="quarter" idx="12"/>
          </p:nvPr>
        </p:nvSpPr>
        <p:spPr/>
        <p:txBody>
          <a:bodyPr/>
          <a:lstStyle/>
          <a:p>
            <a:fld id="{0942CA2C-757D-4498-8019-7245C50B2FEA}" type="slidenum">
              <a:rPr lang="zh-CN" altLang="en-US" smtClean="0"/>
              <a:t>3</a:t>
            </a:fld>
            <a:endParaRPr lang="zh-CN" altLang="en-US"/>
          </a:p>
        </p:txBody>
      </p:sp>
    </p:spTree>
    <p:custDataLst>
      <p:tags r:id="rId1"/>
    </p:custDataLst>
    <p:extLst>
      <p:ext uri="{BB962C8B-B14F-4D97-AF65-F5344CB8AC3E}">
        <p14:creationId xmlns:p14="http://schemas.microsoft.com/office/powerpoint/2010/main" val="263819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背景介绍</a:t>
            </a:r>
          </a:p>
        </p:txBody>
      </p:sp>
      <p:sp>
        <p:nvSpPr>
          <p:cNvPr id="3" name="内容占位符 2"/>
          <p:cNvSpPr>
            <a:spLocks noGrp="1"/>
          </p:cNvSpPr>
          <p:nvPr>
            <p:ph idx="1"/>
          </p:nvPr>
        </p:nvSpPr>
        <p:spPr>
          <a:xfrm>
            <a:off x="754747" y="1054773"/>
            <a:ext cx="9535882" cy="667347"/>
          </a:xfrm>
        </p:spPr>
        <p:txBody>
          <a:bodyPr>
            <a:normAutofit/>
          </a:bodyPr>
          <a:lstStyle/>
          <a:p>
            <a:r>
              <a:rPr lang="zh-CN" altLang="en-US" sz="2800" b="1" dirty="0">
                <a:latin typeface="华文楷体" panose="02010600040101010101" pitchFamily="2" charset="-122"/>
                <a:ea typeface="华文楷体" panose="02010600040101010101" pitchFamily="2" charset="-122"/>
              </a:rPr>
              <a:t>科学研究的象限模型</a:t>
            </a:r>
          </a:p>
        </p:txBody>
      </p:sp>
      <p:graphicFrame>
        <p:nvGraphicFramePr>
          <p:cNvPr id="4" name="表格 3"/>
          <p:cNvGraphicFramePr>
            <a:graphicFrameLocks noGrp="1"/>
          </p:cNvGraphicFramePr>
          <p:nvPr>
            <p:extLst>
              <p:ext uri="{D42A27DB-BD31-4B8C-83A1-F6EECF244321}">
                <p14:modId xmlns:p14="http://schemas.microsoft.com/office/powerpoint/2010/main" val="3544664456"/>
              </p:ext>
            </p:extLst>
          </p:nvPr>
        </p:nvGraphicFramePr>
        <p:xfrm>
          <a:off x="1074787" y="2057400"/>
          <a:ext cx="10220960" cy="2072640"/>
        </p:xfrm>
        <a:graphic>
          <a:graphicData uri="http://schemas.openxmlformats.org/drawingml/2006/table">
            <a:tbl>
              <a:tblPr firstRow="1" bandRow="1">
                <a:tableStyleId>{5C22544A-7EE6-4342-B048-85BDC9FD1C3A}</a:tableStyleId>
              </a:tblPr>
              <a:tblGrid>
                <a:gridCol w="1061720">
                  <a:extLst>
                    <a:ext uri="{9D8B030D-6E8A-4147-A177-3AD203B41FA5}">
                      <a16:colId xmlns:a16="http://schemas.microsoft.com/office/drawing/2014/main" val="629290754"/>
                    </a:ext>
                  </a:extLst>
                </a:gridCol>
                <a:gridCol w="685800">
                  <a:extLst>
                    <a:ext uri="{9D8B030D-6E8A-4147-A177-3AD203B41FA5}">
                      <a16:colId xmlns:a16="http://schemas.microsoft.com/office/drawing/2014/main" val="1315713710"/>
                    </a:ext>
                  </a:extLst>
                </a:gridCol>
                <a:gridCol w="3566160">
                  <a:extLst>
                    <a:ext uri="{9D8B030D-6E8A-4147-A177-3AD203B41FA5}">
                      <a16:colId xmlns:a16="http://schemas.microsoft.com/office/drawing/2014/main" val="278679420"/>
                    </a:ext>
                  </a:extLst>
                </a:gridCol>
                <a:gridCol w="4907280">
                  <a:extLst>
                    <a:ext uri="{9D8B030D-6E8A-4147-A177-3AD203B41FA5}">
                      <a16:colId xmlns:a16="http://schemas.microsoft.com/office/drawing/2014/main" val="3449361111"/>
                    </a:ext>
                  </a:extLst>
                </a:gridCol>
              </a:tblGrid>
              <a:tr h="362374">
                <a:tc>
                  <a:txBody>
                    <a:bodyPr/>
                    <a:lstStyle/>
                    <a:p>
                      <a:pPr algn="ctr"/>
                      <a:endParaRPr lang="zh-CN" altLang="en-US" sz="2800" dirty="0">
                        <a:latin typeface="华文楷体" panose="02010600040101010101" pitchFamily="2" charset="-122"/>
                        <a:ea typeface="华文楷体" panose="02010600040101010101" pitchFamily="2" charset="-122"/>
                      </a:endParaRPr>
                    </a:p>
                  </a:txBody>
                  <a:tcPr/>
                </a:tc>
                <a:tc>
                  <a:txBody>
                    <a:bodyPr/>
                    <a:lstStyle/>
                    <a:p>
                      <a:pPr algn="ctr"/>
                      <a:endParaRPr lang="zh-CN" altLang="en-US" sz="2800" dirty="0">
                        <a:latin typeface="华文楷体" panose="02010600040101010101" pitchFamily="2" charset="-122"/>
                        <a:ea typeface="华文楷体" panose="02010600040101010101" pitchFamily="2" charset="-122"/>
                      </a:endParaRPr>
                    </a:p>
                  </a:txBody>
                  <a:tcPr/>
                </a:tc>
                <a:tc gridSpan="2">
                  <a:txBody>
                    <a:bodyPr/>
                    <a:lstStyle/>
                    <a:p>
                      <a:pPr algn="ctr"/>
                      <a:r>
                        <a:rPr lang="zh-CN" altLang="en-US" sz="2800" dirty="0">
                          <a:latin typeface="华文楷体" panose="02010600040101010101" pitchFamily="2" charset="-122"/>
                          <a:ea typeface="华文楷体" panose="02010600040101010101" pitchFamily="2" charset="-122"/>
                        </a:rPr>
                        <a:t>实用目的</a:t>
                      </a:r>
                    </a:p>
                  </a:txBody>
                  <a:tcPr/>
                </a:tc>
                <a:tc hMerge="1">
                  <a:txBody>
                    <a:bodyPr/>
                    <a:lstStyle/>
                    <a:p>
                      <a:endParaRPr lang="zh-CN" altLang="en-US" dirty="0"/>
                    </a:p>
                  </a:txBody>
                  <a:tcPr/>
                </a:tc>
                <a:extLst>
                  <a:ext uri="{0D108BD9-81ED-4DB2-BD59-A6C34878D82A}">
                    <a16:rowId xmlns:a16="http://schemas.microsoft.com/office/drawing/2014/main" val="1219122457"/>
                  </a:ext>
                </a:extLst>
              </a:tr>
              <a:tr h="370840">
                <a:tc>
                  <a:txBody>
                    <a:bodyPr/>
                    <a:lstStyle/>
                    <a:p>
                      <a:pPr algn="ctr"/>
                      <a:endParaRPr lang="zh-CN" altLang="en-US" sz="2800" b="1" dirty="0">
                        <a:solidFill>
                          <a:schemeClr val="tx1">
                            <a:lumMod val="50000"/>
                          </a:schemeClr>
                        </a:solidFill>
                        <a:latin typeface="华文楷体" panose="02010600040101010101" pitchFamily="2" charset="-122"/>
                        <a:ea typeface="华文楷体" panose="02010600040101010101" pitchFamily="2" charset="-122"/>
                      </a:endParaRPr>
                    </a:p>
                  </a:txBody>
                  <a:tcPr/>
                </a:tc>
                <a:tc>
                  <a:txBody>
                    <a:bodyPr/>
                    <a:lstStyle/>
                    <a:p>
                      <a:pPr algn="ctr"/>
                      <a:endParaRPr lang="zh-CN" altLang="en-US" sz="2800" b="1" dirty="0">
                        <a:solidFill>
                          <a:schemeClr val="tx1">
                            <a:lumMod val="50000"/>
                          </a:schemeClr>
                        </a:solidFill>
                        <a:latin typeface="华文楷体" panose="02010600040101010101" pitchFamily="2" charset="-122"/>
                        <a:ea typeface="华文楷体" panose="02010600040101010101" pitchFamily="2" charset="-122"/>
                      </a:endParaRPr>
                    </a:p>
                  </a:txBody>
                  <a:tcPr/>
                </a:tc>
                <a:tc>
                  <a:txBody>
                    <a:bodyPr/>
                    <a:lstStyle/>
                    <a:p>
                      <a:pPr algn="ctr"/>
                      <a:r>
                        <a:rPr lang="zh-CN" altLang="en-US" sz="2800" b="1" dirty="0">
                          <a:solidFill>
                            <a:schemeClr val="tx1">
                              <a:lumMod val="50000"/>
                            </a:schemeClr>
                          </a:solidFill>
                          <a:latin typeface="华文楷体" panose="02010600040101010101" pitchFamily="2" charset="-122"/>
                          <a:ea typeface="华文楷体" panose="02010600040101010101" pitchFamily="2" charset="-122"/>
                        </a:rPr>
                        <a:t>否</a:t>
                      </a:r>
                    </a:p>
                  </a:txBody>
                  <a:tcPr/>
                </a:tc>
                <a:tc>
                  <a:txBody>
                    <a:bodyPr/>
                    <a:lstStyle/>
                    <a:p>
                      <a:pPr algn="ctr"/>
                      <a:r>
                        <a:rPr lang="zh-CN" altLang="en-US" sz="2800" b="1" dirty="0">
                          <a:solidFill>
                            <a:schemeClr val="tx1">
                              <a:lumMod val="50000"/>
                            </a:schemeClr>
                          </a:solidFill>
                          <a:latin typeface="华文楷体" panose="02010600040101010101" pitchFamily="2" charset="-122"/>
                          <a:ea typeface="华文楷体" panose="02010600040101010101" pitchFamily="2" charset="-122"/>
                        </a:rPr>
                        <a:t>是</a:t>
                      </a:r>
                    </a:p>
                  </a:txBody>
                  <a:tcPr/>
                </a:tc>
                <a:extLst>
                  <a:ext uri="{0D108BD9-81ED-4DB2-BD59-A6C34878D82A}">
                    <a16:rowId xmlns:a16="http://schemas.microsoft.com/office/drawing/2014/main" val="3393165718"/>
                  </a:ext>
                </a:extLst>
              </a:tr>
              <a:tr h="370840">
                <a:tc rowSpan="2">
                  <a:txBody>
                    <a:bodyPr/>
                    <a:lstStyle/>
                    <a:p>
                      <a:pPr algn="ctr"/>
                      <a:r>
                        <a:rPr lang="zh-CN" altLang="en-US" sz="2800" b="1" dirty="0">
                          <a:solidFill>
                            <a:schemeClr val="tx1">
                              <a:lumMod val="50000"/>
                            </a:schemeClr>
                          </a:solidFill>
                          <a:latin typeface="华文楷体" panose="02010600040101010101" pitchFamily="2" charset="-122"/>
                          <a:ea typeface="华文楷体" panose="02010600040101010101" pitchFamily="2" charset="-122"/>
                        </a:rPr>
                        <a:t>求知目的</a:t>
                      </a:r>
                    </a:p>
                  </a:txBody>
                  <a:tcPr/>
                </a:tc>
                <a:tc>
                  <a:txBody>
                    <a:bodyPr/>
                    <a:lstStyle/>
                    <a:p>
                      <a:pPr algn="ctr"/>
                      <a:r>
                        <a:rPr lang="zh-CN" altLang="en-US" sz="2800" b="1" dirty="0">
                          <a:solidFill>
                            <a:schemeClr val="tx1">
                              <a:lumMod val="50000"/>
                            </a:schemeClr>
                          </a:solidFill>
                          <a:latin typeface="华文楷体" panose="02010600040101010101" pitchFamily="2" charset="-122"/>
                          <a:ea typeface="华文楷体" panose="02010600040101010101" pitchFamily="2" charset="-122"/>
                        </a:rPr>
                        <a:t>是</a:t>
                      </a:r>
                    </a:p>
                  </a:txBody>
                  <a:tcPr/>
                </a:tc>
                <a:tc>
                  <a:txBody>
                    <a:bodyPr/>
                    <a:lstStyle/>
                    <a:p>
                      <a:pPr algn="ctr"/>
                      <a:r>
                        <a:rPr lang="zh-CN" altLang="en-US" sz="2800" b="1" dirty="0">
                          <a:solidFill>
                            <a:schemeClr val="tx1">
                              <a:lumMod val="50000"/>
                            </a:schemeClr>
                          </a:solidFill>
                          <a:latin typeface="华文楷体" panose="02010600040101010101" pitchFamily="2" charset="-122"/>
                          <a:ea typeface="华文楷体" panose="02010600040101010101" pitchFamily="2" charset="-122"/>
                        </a:rPr>
                        <a:t>纯基础研究（波尔）</a:t>
                      </a:r>
                    </a:p>
                  </a:txBody>
                  <a:tcPr/>
                </a:tc>
                <a:tc>
                  <a:txBody>
                    <a:bodyPr/>
                    <a:lstStyle/>
                    <a:p>
                      <a:pPr algn="ctr"/>
                      <a:r>
                        <a:rPr lang="zh-CN" altLang="en-US" sz="2800" b="1" dirty="0">
                          <a:solidFill>
                            <a:schemeClr val="tx1">
                              <a:lumMod val="50000"/>
                            </a:schemeClr>
                          </a:solidFill>
                          <a:latin typeface="华文楷体" panose="02010600040101010101" pitchFamily="2" charset="-122"/>
                          <a:ea typeface="华文楷体" panose="02010600040101010101" pitchFamily="2" charset="-122"/>
                        </a:rPr>
                        <a:t>应用引发的基础研究（巴斯德）</a:t>
                      </a:r>
                    </a:p>
                  </a:txBody>
                  <a:tcPr/>
                </a:tc>
                <a:extLst>
                  <a:ext uri="{0D108BD9-81ED-4DB2-BD59-A6C34878D82A}">
                    <a16:rowId xmlns:a16="http://schemas.microsoft.com/office/drawing/2014/main" val="2388695827"/>
                  </a:ext>
                </a:extLst>
              </a:tr>
              <a:tr h="370840">
                <a:tc vMerge="1">
                  <a:txBody>
                    <a:bodyPr/>
                    <a:lstStyle/>
                    <a:p>
                      <a:endParaRPr lang="zh-CN" altLang="en-US" dirty="0"/>
                    </a:p>
                  </a:txBody>
                  <a:tcPr/>
                </a:tc>
                <a:tc>
                  <a:txBody>
                    <a:bodyPr/>
                    <a:lstStyle/>
                    <a:p>
                      <a:pPr algn="ctr"/>
                      <a:r>
                        <a:rPr lang="zh-CN" altLang="en-US" sz="2800" b="1" dirty="0">
                          <a:solidFill>
                            <a:schemeClr val="tx1">
                              <a:lumMod val="50000"/>
                            </a:schemeClr>
                          </a:solidFill>
                          <a:latin typeface="华文楷体" panose="02010600040101010101" pitchFamily="2" charset="-122"/>
                          <a:ea typeface="华文楷体" panose="02010600040101010101" pitchFamily="2" charset="-122"/>
                        </a:rPr>
                        <a:t>否</a:t>
                      </a:r>
                    </a:p>
                  </a:txBody>
                  <a:tcPr/>
                </a:tc>
                <a:tc>
                  <a:txBody>
                    <a:bodyPr/>
                    <a:lstStyle/>
                    <a:p>
                      <a:pPr algn="ctr"/>
                      <a:endParaRPr lang="zh-CN" altLang="en-US" sz="2800" b="1" dirty="0">
                        <a:solidFill>
                          <a:schemeClr val="tx1">
                            <a:lumMod val="50000"/>
                          </a:schemeClr>
                        </a:solidFill>
                        <a:latin typeface="华文楷体" panose="02010600040101010101" pitchFamily="2" charset="-122"/>
                        <a:ea typeface="华文楷体" panose="02010600040101010101" pitchFamily="2" charset="-122"/>
                      </a:endParaRPr>
                    </a:p>
                  </a:txBody>
                  <a:tcPr/>
                </a:tc>
                <a:tc>
                  <a:txBody>
                    <a:bodyPr/>
                    <a:lstStyle/>
                    <a:p>
                      <a:pPr algn="ctr"/>
                      <a:r>
                        <a:rPr lang="zh-CN" altLang="en-US" sz="2800" b="1" dirty="0">
                          <a:solidFill>
                            <a:schemeClr val="tx1">
                              <a:lumMod val="50000"/>
                            </a:schemeClr>
                          </a:solidFill>
                          <a:latin typeface="华文楷体" panose="02010600040101010101" pitchFamily="2" charset="-122"/>
                          <a:ea typeface="华文楷体" panose="02010600040101010101" pitchFamily="2" charset="-122"/>
                        </a:rPr>
                        <a:t>纯应用研究（爱迪生）</a:t>
                      </a:r>
                    </a:p>
                  </a:txBody>
                  <a:tcPr/>
                </a:tc>
                <a:extLst>
                  <a:ext uri="{0D108BD9-81ED-4DB2-BD59-A6C34878D82A}">
                    <a16:rowId xmlns:a16="http://schemas.microsoft.com/office/drawing/2014/main" val="1671860739"/>
                  </a:ext>
                </a:extLst>
              </a:tr>
            </a:tbl>
          </a:graphicData>
        </a:graphic>
      </p:graphicFrame>
      <p:sp>
        <p:nvSpPr>
          <p:cNvPr id="5" name="灯片编号占位符 4"/>
          <p:cNvSpPr>
            <a:spLocks noGrp="1"/>
          </p:cNvSpPr>
          <p:nvPr>
            <p:ph type="sldNum" sz="quarter" idx="12"/>
          </p:nvPr>
        </p:nvSpPr>
        <p:spPr/>
        <p:txBody>
          <a:bodyPr/>
          <a:lstStyle/>
          <a:p>
            <a:fld id="{0942CA2C-757D-4498-8019-7245C50B2FEA}" type="slidenum">
              <a:rPr lang="zh-CN" altLang="en-US" smtClean="0"/>
              <a:t>4</a:t>
            </a:fld>
            <a:endParaRPr lang="zh-CN" altLang="en-US"/>
          </a:p>
        </p:txBody>
      </p:sp>
    </p:spTree>
    <p:extLst>
      <p:ext uri="{BB962C8B-B14F-4D97-AF65-F5344CB8AC3E}">
        <p14:creationId xmlns:p14="http://schemas.microsoft.com/office/powerpoint/2010/main" val="195223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背景介绍</a:t>
            </a:r>
          </a:p>
        </p:txBody>
      </p:sp>
      <p:sp>
        <p:nvSpPr>
          <p:cNvPr id="3" name="内容占位符 2"/>
          <p:cNvSpPr>
            <a:spLocks noGrp="1"/>
          </p:cNvSpPr>
          <p:nvPr>
            <p:ph idx="1"/>
          </p:nvPr>
        </p:nvSpPr>
        <p:spPr>
          <a:xfrm>
            <a:off x="754747" y="1054773"/>
            <a:ext cx="9535882" cy="667347"/>
          </a:xfrm>
        </p:spPr>
        <p:txBody>
          <a:bodyPr>
            <a:normAutofit/>
          </a:bodyPr>
          <a:lstStyle/>
          <a:p>
            <a:r>
              <a:rPr lang="zh-CN" altLang="en-US" sz="2800" b="1" dirty="0">
                <a:latin typeface="华文楷体" panose="02010600040101010101" pitchFamily="2" charset="-122"/>
                <a:ea typeface="华文楷体" panose="02010600040101010101" pitchFamily="2" charset="-122"/>
              </a:rPr>
              <a:t>基于设计的研究</a:t>
            </a:r>
          </a:p>
        </p:txBody>
      </p:sp>
      <p:sp>
        <p:nvSpPr>
          <p:cNvPr id="5" name="矩形 4"/>
          <p:cNvSpPr/>
          <p:nvPr/>
        </p:nvSpPr>
        <p:spPr>
          <a:xfrm>
            <a:off x="754747" y="1839827"/>
            <a:ext cx="11193413" cy="646331"/>
          </a:xfrm>
          <a:prstGeom prst="rect">
            <a:avLst/>
          </a:prstGeom>
        </p:spPr>
        <p:txBody>
          <a:bodyPr wrap="square">
            <a:spAutoFit/>
          </a:bodyPr>
          <a:lstStyle/>
          <a:p>
            <a:pPr>
              <a:lnSpc>
                <a:spcPct val="150000"/>
              </a:lnSpc>
            </a:pPr>
            <a:r>
              <a:rPr lang="zh-CN" altLang="zh-CN" sz="2400" kern="0" dirty="0">
                <a:solidFill>
                  <a:schemeClr val="tx1">
                    <a:lumMod val="50000"/>
                  </a:schemeClr>
                </a:solidFill>
                <a:latin typeface="Times New Roman" panose="02020603050405020304" pitchFamily="18" charset="0"/>
                <a:ea typeface="宋体" panose="02010600030101010101" pitchFamily="2" charset="-122"/>
                <a:cs typeface="TimesNewRomanPSMT"/>
              </a:rPr>
              <a:t>基于设计的研究（</a:t>
            </a:r>
            <a:r>
              <a:rPr lang="en-US" altLang="zh-CN" sz="2400" kern="0" dirty="0">
                <a:solidFill>
                  <a:schemeClr val="tx1">
                    <a:lumMod val="50000"/>
                  </a:schemeClr>
                </a:solidFill>
                <a:latin typeface="Times New Roman" panose="02020603050405020304" pitchFamily="18" charset="0"/>
                <a:ea typeface="宋体" panose="02010600030101010101" pitchFamily="2" charset="-122"/>
                <a:cs typeface="TimesNewRomanPSMT"/>
              </a:rPr>
              <a:t>Design-based research (DBR)</a:t>
            </a:r>
            <a:r>
              <a:rPr lang="zh-CN" altLang="zh-CN" sz="2400" kern="0" dirty="0">
                <a:solidFill>
                  <a:schemeClr val="tx1">
                    <a:lumMod val="50000"/>
                  </a:schemeClr>
                </a:solidFill>
                <a:latin typeface="Times New Roman" panose="02020603050405020304" pitchFamily="18" charset="0"/>
                <a:ea typeface="宋体" panose="02010600030101010101" pitchFamily="2" charset="-122"/>
                <a:cs typeface="TimesNewRomanPSMT"/>
              </a:rPr>
              <a:t>）主要研究特定环境中的学习过程。</a:t>
            </a:r>
            <a:endParaRPr lang="zh-CN" altLang="zh-CN" sz="2400" kern="100" dirty="0">
              <a:solidFill>
                <a:schemeClr val="tx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175002" y="2564456"/>
            <a:ext cx="1813560" cy="576248"/>
          </a:xfrm>
          <a:prstGeom prst="rect">
            <a:avLst/>
          </a:prstGeom>
        </p:spPr>
        <p:txBody>
          <a:bodyPr wrap="square">
            <a:spAutoFit/>
          </a:body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自然的</a:t>
            </a:r>
            <a:endParaRPr lang="en-US" altLang="zh-CN"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8102964" y="3662722"/>
            <a:ext cx="1813560" cy="5762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改变世界</a:t>
            </a:r>
            <a:endParaRPr lang="en-US" altLang="zh-CN"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0" name="直接连接符 9"/>
          <p:cNvCxnSpPr/>
          <p:nvPr/>
        </p:nvCxnSpPr>
        <p:spPr>
          <a:xfrm flipH="1">
            <a:off x="1760220" y="2445895"/>
            <a:ext cx="0" cy="169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762760" y="2871568"/>
            <a:ext cx="1356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762760" y="4113011"/>
            <a:ext cx="1356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1762760" y="3492289"/>
            <a:ext cx="1356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691606" y="3989814"/>
            <a:ext cx="1356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6687935" y="3128436"/>
            <a:ext cx="1356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310563" y="3560357"/>
            <a:ext cx="237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V="1">
            <a:off x="6474564" y="3776412"/>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1934069" y="1365896"/>
            <a:ext cx="0" cy="2160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175002" y="3188847"/>
            <a:ext cx="1813560" cy="576248"/>
          </a:xfrm>
          <a:prstGeom prst="rect">
            <a:avLst/>
          </a:prstGeom>
        </p:spPr>
        <p:txBody>
          <a:bodyPr wrap="square">
            <a:spAutoFit/>
          </a:body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设计的</a:t>
            </a:r>
            <a:endParaRPr lang="en-US" altLang="zh-CN"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矩形 20"/>
          <p:cNvSpPr/>
          <p:nvPr/>
        </p:nvSpPr>
        <p:spPr>
          <a:xfrm>
            <a:off x="3175002" y="3813237"/>
            <a:ext cx="1813560" cy="576248"/>
          </a:xfrm>
          <a:prstGeom prst="rect">
            <a:avLst/>
          </a:prstGeom>
        </p:spPr>
        <p:txBody>
          <a:bodyPr wrap="square">
            <a:spAutoFit/>
          </a:body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不断改变的</a:t>
            </a:r>
            <a:endParaRPr lang="zh-CN" altLang="zh-CN" sz="2400" kern="10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矩形 21"/>
          <p:cNvSpPr/>
          <p:nvPr/>
        </p:nvSpPr>
        <p:spPr>
          <a:xfrm>
            <a:off x="8102964" y="2809176"/>
            <a:ext cx="181356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了解世界</a:t>
            </a:r>
            <a:endParaRPr lang="zh-CN" altLang="zh-CN" sz="2400" kern="10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3" name="直接连接符 22"/>
          <p:cNvCxnSpPr/>
          <p:nvPr/>
        </p:nvCxnSpPr>
        <p:spPr>
          <a:xfrm rot="16200000" flipV="1">
            <a:off x="6475518" y="3341595"/>
            <a:ext cx="43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0942CA2C-757D-4498-8019-7245C50B2FEA}" type="slidenum">
              <a:rPr lang="zh-CN" altLang="en-US" smtClean="0"/>
              <a:t>5</a:t>
            </a:fld>
            <a:endParaRPr lang="zh-CN" altLang="en-US"/>
          </a:p>
        </p:txBody>
      </p:sp>
    </p:spTree>
    <p:extLst>
      <p:ext uri="{BB962C8B-B14F-4D97-AF65-F5344CB8AC3E}">
        <p14:creationId xmlns:p14="http://schemas.microsoft.com/office/powerpoint/2010/main" val="29814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1500"/>
                            </p:stCondLst>
                            <p:childTnLst>
                              <p:par>
                                <p:cTn id="58" presetID="42"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1000"/>
                            </p:stCondLst>
                            <p:childTnLst>
                              <p:par>
                                <p:cTn id="73" presetID="42"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背景介绍</a:t>
            </a:r>
          </a:p>
        </p:txBody>
      </p:sp>
      <p:sp>
        <p:nvSpPr>
          <p:cNvPr id="3" name="内容占位符 2"/>
          <p:cNvSpPr>
            <a:spLocks noGrp="1"/>
          </p:cNvSpPr>
          <p:nvPr>
            <p:ph idx="1"/>
          </p:nvPr>
        </p:nvSpPr>
        <p:spPr>
          <a:xfrm>
            <a:off x="754747" y="1054773"/>
            <a:ext cx="9535882" cy="667347"/>
          </a:xfrm>
        </p:spPr>
        <p:txBody>
          <a:bodyPr>
            <a:normAutofit/>
          </a:bodyPr>
          <a:lstStyle/>
          <a:p>
            <a:r>
              <a:rPr lang="zh-CN" altLang="en-US" sz="2800" b="1" dirty="0">
                <a:latin typeface="华文楷体" panose="02010600040101010101" pitchFamily="2" charset="-122"/>
                <a:ea typeface="华文楷体" panose="02010600040101010101" pitchFamily="2" charset="-122"/>
              </a:rPr>
              <a:t>基于设计的研究</a:t>
            </a:r>
          </a:p>
        </p:txBody>
      </p:sp>
      <p:sp>
        <p:nvSpPr>
          <p:cNvPr id="5" name="矩形 4"/>
          <p:cNvSpPr/>
          <p:nvPr/>
        </p:nvSpPr>
        <p:spPr>
          <a:xfrm>
            <a:off x="754747" y="1839827"/>
            <a:ext cx="11193413" cy="646331"/>
          </a:xfrm>
          <a:prstGeom prst="rect">
            <a:avLst/>
          </a:prstGeom>
        </p:spPr>
        <p:txBody>
          <a:bodyPr wrap="square">
            <a:spAutoFit/>
          </a:bodyPr>
          <a:lstStyle/>
          <a:p>
            <a:pPr>
              <a:lnSpc>
                <a:spcPct val="150000"/>
              </a:lnSpc>
            </a:pPr>
            <a:r>
              <a:rPr lang="zh-CN" altLang="zh-CN" sz="2400" kern="0" dirty="0">
                <a:solidFill>
                  <a:schemeClr val="tx1">
                    <a:lumMod val="50000"/>
                  </a:schemeClr>
                </a:solidFill>
                <a:latin typeface="Times New Roman" panose="02020603050405020304" pitchFamily="18" charset="0"/>
                <a:ea typeface="宋体" panose="02010600030101010101" pitchFamily="2" charset="-122"/>
                <a:cs typeface="TimesNewRomanPSMT"/>
              </a:rPr>
              <a:t>基于设计的研究（</a:t>
            </a:r>
            <a:r>
              <a:rPr lang="en-US" altLang="zh-CN" sz="2400" kern="0" dirty="0">
                <a:solidFill>
                  <a:schemeClr val="tx1">
                    <a:lumMod val="50000"/>
                  </a:schemeClr>
                </a:solidFill>
                <a:latin typeface="Times New Roman" panose="02020603050405020304" pitchFamily="18" charset="0"/>
                <a:ea typeface="宋体" panose="02010600030101010101" pitchFamily="2" charset="-122"/>
                <a:cs typeface="TimesNewRomanPSMT"/>
              </a:rPr>
              <a:t>Design-based research (DBR)</a:t>
            </a:r>
            <a:r>
              <a:rPr lang="zh-CN" altLang="zh-CN" sz="2400" kern="0" dirty="0">
                <a:solidFill>
                  <a:schemeClr val="tx1">
                    <a:lumMod val="50000"/>
                  </a:schemeClr>
                </a:solidFill>
                <a:latin typeface="Times New Roman" panose="02020603050405020304" pitchFamily="18" charset="0"/>
                <a:ea typeface="宋体" panose="02010600030101010101" pitchFamily="2" charset="-122"/>
                <a:cs typeface="TimesNewRomanPSMT"/>
              </a:rPr>
              <a:t>）主要研究特定环境中的学习过程。</a:t>
            </a:r>
            <a:endParaRPr lang="zh-CN" altLang="zh-CN" sz="2400" kern="100" dirty="0">
              <a:solidFill>
                <a:schemeClr val="tx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7421923" y="3954904"/>
            <a:ext cx="3492000" cy="17543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方便将该研究联系到另一种情境中</a:t>
            </a:r>
            <a:endParaRPr lang="en-US" altLang="zh-CN"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0" name="直接连接符 9"/>
          <p:cNvCxnSpPr/>
          <p:nvPr/>
        </p:nvCxnSpPr>
        <p:spPr>
          <a:xfrm flipH="1">
            <a:off x="1760220" y="2445895"/>
            <a:ext cx="0" cy="169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762760" y="4113011"/>
            <a:ext cx="1356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1762760" y="3492289"/>
            <a:ext cx="1356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701924" y="4279374"/>
            <a:ext cx="72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6703015" y="3417996"/>
            <a:ext cx="72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6058400" y="3849917"/>
            <a:ext cx="6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V="1">
            <a:off x="6488218" y="4065972"/>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1934069" y="1365896"/>
            <a:ext cx="0" cy="2160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175002" y="3188847"/>
            <a:ext cx="3027678" cy="646331"/>
          </a:xfrm>
          <a:prstGeom prst="rect">
            <a:avLst/>
          </a:prstGeom>
        </p:spPr>
        <p:txBody>
          <a:bodyPr wrap="square">
            <a:spAutoFit/>
          </a:body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对研究结果详细描述</a:t>
            </a:r>
            <a:endParaRPr lang="en-US" altLang="zh-CN"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矩形 20"/>
          <p:cNvSpPr/>
          <p:nvPr/>
        </p:nvSpPr>
        <p:spPr>
          <a:xfrm>
            <a:off x="3175002" y="3813237"/>
            <a:ext cx="3027678" cy="646331"/>
          </a:xfrm>
          <a:prstGeom prst="rect">
            <a:avLst/>
          </a:prstGeom>
        </p:spPr>
        <p:txBody>
          <a:bodyPr wrap="square">
            <a:spAutoFit/>
          </a:body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对研究过程观察评价</a:t>
            </a:r>
            <a:endParaRPr lang="zh-CN" altLang="zh-CN" sz="2400" kern="10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矩形 21"/>
          <p:cNvSpPr/>
          <p:nvPr/>
        </p:nvSpPr>
        <p:spPr>
          <a:xfrm>
            <a:off x="7421922" y="2575608"/>
            <a:ext cx="3492000"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保证研究的开展和结果可被重复使用</a:t>
            </a:r>
            <a:endParaRPr lang="zh-CN" altLang="zh-CN" sz="2400" kern="10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3" name="直接连接符 22"/>
          <p:cNvCxnSpPr/>
          <p:nvPr/>
        </p:nvCxnSpPr>
        <p:spPr>
          <a:xfrm rot="16200000" flipV="1">
            <a:off x="6488218" y="3631155"/>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057900" y="3392970"/>
            <a:ext cx="0" cy="900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0942CA2C-757D-4498-8019-7245C50B2FEA}" type="slidenum">
              <a:rPr lang="zh-CN" altLang="en-US" smtClean="0"/>
              <a:t>6</a:t>
            </a:fld>
            <a:endParaRPr lang="zh-CN" altLang="en-US"/>
          </a:p>
        </p:txBody>
      </p:sp>
    </p:spTree>
    <p:extLst>
      <p:ext uri="{BB962C8B-B14F-4D97-AF65-F5344CB8AC3E}">
        <p14:creationId xmlns:p14="http://schemas.microsoft.com/office/powerpoint/2010/main" val="34322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20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2" presetClass="entr" presetSubtype="1"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35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4000"/>
                            </p:stCondLst>
                            <p:childTnLst>
                              <p:par>
                                <p:cTn id="65" presetID="42"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背景介绍</a:t>
            </a:r>
          </a:p>
        </p:txBody>
      </p:sp>
      <p:sp>
        <p:nvSpPr>
          <p:cNvPr id="3" name="内容占位符 2"/>
          <p:cNvSpPr>
            <a:spLocks noGrp="1"/>
          </p:cNvSpPr>
          <p:nvPr>
            <p:ph idx="1"/>
          </p:nvPr>
        </p:nvSpPr>
        <p:spPr>
          <a:xfrm>
            <a:off x="754747" y="1054773"/>
            <a:ext cx="9535882" cy="667347"/>
          </a:xfrm>
        </p:spPr>
        <p:txBody>
          <a:bodyPr>
            <a:normAutofit/>
          </a:bodyPr>
          <a:lstStyle/>
          <a:p>
            <a:r>
              <a:rPr lang="zh-CN" altLang="en-US" sz="2800" b="1" dirty="0">
                <a:latin typeface="华文楷体" panose="02010600040101010101" pitchFamily="2" charset="-122"/>
                <a:ea typeface="华文楷体" panose="02010600040101010101" pitchFamily="2" charset="-122"/>
              </a:rPr>
              <a:t>基于设计的研究</a:t>
            </a:r>
          </a:p>
        </p:txBody>
      </p:sp>
      <p:sp>
        <p:nvSpPr>
          <p:cNvPr id="5" name="矩形 4"/>
          <p:cNvSpPr/>
          <p:nvPr/>
        </p:nvSpPr>
        <p:spPr>
          <a:xfrm>
            <a:off x="4279338" y="3777973"/>
            <a:ext cx="2598053" cy="1200329"/>
          </a:xfrm>
          <a:prstGeom prst="rect">
            <a:avLst/>
          </a:prstGeom>
        </p:spPr>
        <p:txBody>
          <a:bodyPr wrap="square">
            <a:spAutoFit/>
          </a:body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NewRomanPSMT"/>
              </a:rPr>
              <a:t>推动</a:t>
            </a:r>
            <a:r>
              <a:rPr lang="zh-CN" altLang="zh-CN" sz="2400" kern="0" dirty="0">
                <a:solidFill>
                  <a:schemeClr val="tx1">
                    <a:lumMod val="50000"/>
                  </a:schemeClr>
                </a:solidFill>
                <a:latin typeface="Times New Roman" panose="02020603050405020304" pitchFamily="18" charset="0"/>
                <a:ea typeface="宋体" panose="02010600030101010101" pitchFamily="2" charset="-122"/>
                <a:cs typeface="TimesNewRomanPSMT"/>
              </a:rPr>
              <a:t>基于设计的研究</a:t>
            </a: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NewRomanPSMT"/>
              </a:rPr>
              <a:t>发展的理念</a:t>
            </a:r>
            <a:endParaRPr lang="zh-CN" altLang="zh-CN" sz="2400" kern="100" dirty="0">
              <a:solidFill>
                <a:schemeClr val="tx1">
                  <a:lumMod val="50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7046470" y="1976979"/>
            <a:ext cx="4358640" cy="1200329"/>
          </a:xfrm>
          <a:prstGeom prst="rect">
            <a:avLst/>
          </a:prstGeom>
        </p:spPr>
        <p:txBody>
          <a:bodyPr wrap="square">
            <a:spAutoFit/>
          </a:bodyPr>
          <a:lstStyle/>
          <a:p>
            <a:pPr>
              <a:lnSpc>
                <a:spcPct val="150000"/>
              </a:lnSpc>
            </a:pPr>
            <a:r>
              <a:rPr lang="zh-CN" altLang="en-US" sz="2400" kern="10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实验心理学的“因素假设”在学习环境中是没有作用的。</a:t>
            </a:r>
            <a:endParaRPr lang="zh-CN" altLang="zh-CN" sz="2400" kern="10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矩形 27"/>
          <p:cNvSpPr/>
          <p:nvPr/>
        </p:nvSpPr>
        <p:spPr>
          <a:xfrm>
            <a:off x="615263" y="1752660"/>
            <a:ext cx="4358640" cy="1754326"/>
          </a:xfrm>
          <a:prstGeom prst="rect">
            <a:avLst/>
          </a:prstGeom>
        </p:spPr>
        <p:txBody>
          <a:bodyPr wrap="square">
            <a:spAutoFit/>
          </a:bodyPr>
          <a:lstStyle/>
          <a:p>
            <a:pPr>
              <a:lnSpc>
                <a:spcPct val="150000"/>
              </a:lnSpc>
            </a:pPr>
            <a:r>
              <a:rPr lang="zh-CN" altLang="en-US"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在复杂的学习环境中，要测试实验设计中特定变量的因果影响是困难的</a:t>
            </a:r>
            <a:endParaRPr lang="en-US" altLang="zh-CN" sz="2400" kern="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矩形 28"/>
          <p:cNvSpPr/>
          <p:nvPr/>
        </p:nvSpPr>
        <p:spPr>
          <a:xfrm>
            <a:off x="5826337" y="6015905"/>
            <a:ext cx="4358640" cy="646331"/>
          </a:xfrm>
          <a:prstGeom prst="rect">
            <a:avLst/>
          </a:prstGeom>
        </p:spPr>
        <p:txBody>
          <a:bodyPr wrap="square">
            <a:spAutoFit/>
          </a:bodyPr>
          <a:lstStyle/>
          <a:p>
            <a:pPr>
              <a:lnSpc>
                <a:spcPct val="150000"/>
              </a:lnSpc>
            </a:pPr>
            <a:r>
              <a:rPr lang="zh-CN" altLang="en-US" sz="2400" kern="10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rPr>
              <a:t>促进研究参与者的学习</a:t>
            </a:r>
            <a:endParaRPr lang="zh-CN" altLang="zh-CN" sz="2400" kern="100" dirty="0">
              <a:solidFill>
                <a:schemeClr val="tx1">
                  <a:lumMod val="50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KSO_Shape"/>
          <p:cNvSpPr/>
          <p:nvPr/>
        </p:nvSpPr>
        <p:spPr>
          <a:xfrm>
            <a:off x="5032982" y="2420223"/>
            <a:ext cx="1905000" cy="1441450"/>
          </a:xfrm>
          <a:custGeom>
            <a:avLst/>
            <a:gdLst>
              <a:gd name="connsiteX0" fmla="*/ 3490883 w 6425473"/>
              <a:gd name="connsiteY0" fmla="*/ 0 h 4863270"/>
              <a:gd name="connsiteX1" fmla="*/ 6425473 w 6425473"/>
              <a:gd name="connsiteY1" fmla="*/ 696179 h 4863270"/>
              <a:gd name="connsiteX2" fmla="*/ 4232133 w 6425473"/>
              <a:gd name="connsiteY2" fmla="*/ 2766384 h 4863270"/>
              <a:gd name="connsiteX3" fmla="*/ 4647609 w 6425473"/>
              <a:gd name="connsiteY3" fmla="*/ 1326678 h 4863270"/>
              <a:gd name="connsiteX4" fmla="*/ 4641778 w 6425473"/>
              <a:gd name="connsiteY4" fmla="*/ 1329716 h 4863270"/>
              <a:gd name="connsiteX5" fmla="*/ 4096459 w 6425473"/>
              <a:gd name="connsiteY5" fmla="*/ 1685342 h 4863270"/>
              <a:gd name="connsiteX6" fmla="*/ 2683000 w 6425473"/>
              <a:gd name="connsiteY6" fmla="*/ 4597427 h 4863270"/>
              <a:gd name="connsiteX7" fmla="*/ 2732777 w 6425473"/>
              <a:gd name="connsiteY7" fmla="*/ 4863270 h 4863270"/>
              <a:gd name="connsiteX8" fmla="*/ 0 w 6425473"/>
              <a:gd name="connsiteY8" fmla="*/ 4863270 h 4863270"/>
              <a:gd name="connsiteX9" fmla="*/ 42368 w 6425473"/>
              <a:gd name="connsiteY9" fmla="*/ 4548035 h 4863270"/>
              <a:gd name="connsiteX10" fmla="*/ 128511 w 6425473"/>
              <a:gd name="connsiteY10" fmla="*/ 4203610 h 4863270"/>
              <a:gd name="connsiteX11" fmla="*/ 2025907 w 6425473"/>
              <a:gd name="connsiteY11" fmla="*/ 1990903 h 4863270"/>
              <a:gd name="connsiteX12" fmla="*/ 4366085 w 6425473"/>
              <a:gd name="connsiteY12" fmla="*/ 943894 h 4863270"/>
              <a:gd name="connsiteX13" fmla="*/ 4443493 w 6425473"/>
              <a:gd name="connsiteY13" fmla="*/ 916804 h 486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5473" h="4863270">
                <a:moveTo>
                  <a:pt x="3490883" y="0"/>
                </a:moveTo>
                <a:lnTo>
                  <a:pt x="6425473" y="696179"/>
                </a:lnTo>
                <a:lnTo>
                  <a:pt x="4232133" y="2766384"/>
                </a:lnTo>
                <a:lnTo>
                  <a:pt x="4647609" y="1326678"/>
                </a:lnTo>
                <a:lnTo>
                  <a:pt x="4641778" y="1329716"/>
                </a:lnTo>
                <a:cubicBezTo>
                  <a:pt x="4429768" y="1446313"/>
                  <a:pt x="4246367" y="1566217"/>
                  <a:pt x="4096459" y="1685342"/>
                </a:cubicBezTo>
                <a:cubicBezTo>
                  <a:pt x="2873051" y="2657524"/>
                  <a:pt x="2570763" y="3683103"/>
                  <a:pt x="2683000" y="4597427"/>
                </a:cubicBezTo>
                <a:lnTo>
                  <a:pt x="2732777" y="4863270"/>
                </a:lnTo>
                <a:lnTo>
                  <a:pt x="0" y="4863270"/>
                </a:lnTo>
                <a:lnTo>
                  <a:pt x="42368" y="4548035"/>
                </a:lnTo>
                <a:cubicBezTo>
                  <a:pt x="67414" y="4416026"/>
                  <a:pt x="97314" y="4297282"/>
                  <a:pt x="128511" y="4203610"/>
                </a:cubicBezTo>
                <a:cubicBezTo>
                  <a:pt x="325342" y="3485135"/>
                  <a:pt x="968015" y="2732695"/>
                  <a:pt x="2025907" y="1990903"/>
                </a:cubicBezTo>
                <a:cubicBezTo>
                  <a:pt x="2523774" y="1641794"/>
                  <a:pt x="3383053" y="1293382"/>
                  <a:pt x="4366085" y="943894"/>
                </a:cubicBezTo>
                <a:lnTo>
                  <a:pt x="4443493" y="916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2" name="KSO_Shape"/>
          <p:cNvSpPr/>
          <p:nvPr/>
        </p:nvSpPr>
        <p:spPr>
          <a:xfrm rot="16200000">
            <a:off x="2623877" y="3249284"/>
            <a:ext cx="1905000" cy="1441450"/>
          </a:xfrm>
          <a:custGeom>
            <a:avLst/>
            <a:gdLst>
              <a:gd name="connsiteX0" fmla="*/ 3490883 w 6425473"/>
              <a:gd name="connsiteY0" fmla="*/ 0 h 4863270"/>
              <a:gd name="connsiteX1" fmla="*/ 6425473 w 6425473"/>
              <a:gd name="connsiteY1" fmla="*/ 696179 h 4863270"/>
              <a:gd name="connsiteX2" fmla="*/ 4232133 w 6425473"/>
              <a:gd name="connsiteY2" fmla="*/ 2766384 h 4863270"/>
              <a:gd name="connsiteX3" fmla="*/ 4647609 w 6425473"/>
              <a:gd name="connsiteY3" fmla="*/ 1326678 h 4863270"/>
              <a:gd name="connsiteX4" fmla="*/ 4641778 w 6425473"/>
              <a:gd name="connsiteY4" fmla="*/ 1329716 h 4863270"/>
              <a:gd name="connsiteX5" fmla="*/ 4096459 w 6425473"/>
              <a:gd name="connsiteY5" fmla="*/ 1685342 h 4863270"/>
              <a:gd name="connsiteX6" fmla="*/ 2683000 w 6425473"/>
              <a:gd name="connsiteY6" fmla="*/ 4597427 h 4863270"/>
              <a:gd name="connsiteX7" fmla="*/ 2732777 w 6425473"/>
              <a:gd name="connsiteY7" fmla="*/ 4863270 h 4863270"/>
              <a:gd name="connsiteX8" fmla="*/ 0 w 6425473"/>
              <a:gd name="connsiteY8" fmla="*/ 4863270 h 4863270"/>
              <a:gd name="connsiteX9" fmla="*/ 42368 w 6425473"/>
              <a:gd name="connsiteY9" fmla="*/ 4548035 h 4863270"/>
              <a:gd name="connsiteX10" fmla="*/ 128511 w 6425473"/>
              <a:gd name="connsiteY10" fmla="*/ 4203610 h 4863270"/>
              <a:gd name="connsiteX11" fmla="*/ 2025907 w 6425473"/>
              <a:gd name="connsiteY11" fmla="*/ 1990903 h 4863270"/>
              <a:gd name="connsiteX12" fmla="*/ 4366085 w 6425473"/>
              <a:gd name="connsiteY12" fmla="*/ 943894 h 4863270"/>
              <a:gd name="connsiteX13" fmla="*/ 4443493 w 6425473"/>
              <a:gd name="connsiteY13" fmla="*/ 916804 h 486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5473" h="4863270">
                <a:moveTo>
                  <a:pt x="3490883" y="0"/>
                </a:moveTo>
                <a:lnTo>
                  <a:pt x="6425473" y="696179"/>
                </a:lnTo>
                <a:lnTo>
                  <a:pt x="4232133" y="2766384"/>
                </a:lnTo>
                <a:lnTo>
                  <a:pt x="4647609" y="1326678"/>
                </a:lnTo>
                <a:lnTo>
                  <a:pt x="4641778" y="1329716"/>
                </a:lnTo>
                <a:cubicBezTo>
                  <a:pt x="4429768" y="1446313"/>
                  <a:pt x="4246367" y="1566217"/>
                  <a:pt x="4096459" y="1685342"/>
                </a:cubicBezTo>
                <a:cubicBezTo>
                  <a:pt x="2873051" y="2657524"/>
                  <a:pt x="2570763" y="3683103"/>
                  <a:pt x="2683000" y="4597427"/>
                </a:cubicBezTo>
                <a:lnTo>
                  <a:pt x="2732777" y="4863270"/>
                </a:lnTo>
                <a:lnTo>
                  <a:pt x="0" y="4863270"/>
                </a:lnTo>
                <a:lnTo>
                  <a:pt x="42368" y="4548035"/>
                </a:lnTo>
                <a:cubicBezTo>
                  <a:pt x="67414" y="4416026"/>
                  <a:pt x="97314" y="4297282"/>
                  <a:pt x="128511" y="4203610"/>
                </a:cubicBezTo>
                <a:cubicBezTo>
                  <a:pt x="325342" y="3485135"/>
                  <a:pt x="968015" y="2732695"/>
                  <a:pt x="2025907" y="1990903"/>
                </a:cubicBezTo>
                <a:cubicBezTo>
                  <a:pt x="2523774" y="1641794"/>
                  <a:pt x="3383053" y="1293382"/>
                  <a:pt x="4366085" y="943894"/>
                </a:cubicBezTo>
                <a:lnTo>
                  <a:pt x="4443493" y="916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KSO_Shape"/>
          <p:cNvSpPr/>
          <p:nvPr/>
        </p:nvSpPr>
        <p:spPr>
          <a:xfrm rot="5400000">
            <a:off x="6355909" y="4354656"/>
            <a:ext cx="1905000" cy="1441450"/>
          </a:xfrm>
          <a:custGeom>
            <a:avLst/>
            <a:gdLst>
              <a:gd name="connsiteX0" fmla="*/ 3490883 w 6425473"/>
              <a:gd name="connsiteY0" fmla="*/ 0 h 4863270"/>
              <a:gd name="connsiteX1" fmla="*/ 6425473 w 6425473"/>
              <a:gd name="connsiteY1" fmla="*/ 696179 h 4863270"/>
              <a:gd name="connsiteX2" fmla="*/ 4232133 w 6425473"/>
              <a:gd name="connsiteY2" fmla="*/ 2766384 h 4863270"/>
              <a:gd name="connsiteX3" fmla="*/ 4647609 w 6425473"/>
              <a:gd name="connsiteY3" fmla="*/ 1326678 h 4863270"/>
              <a:gd name="connsiteX4" fmla="*/ 4641778 w 6425473"/>
              <a:gd name="connsiteY4" fmla="*/ 1329716 h 4863270"/>
              <a:gd name="connsiteX5" fmla="*/ 4096459 w 6425473"/>
              <a:gd name="connsiteY5" fmla="*/ 1685342 h 4863270"/>
              <a:gd name="connsiteX6" fmla="*/ 2683000 w 6425473"/>
              <a:gd name="connsiteY6" fmla="*/ 4597427 h 4863270"/>
              <a:gd name="connsiteX7" fmla="*/ 2732777 w 6425473"/>
              <a:gd name="connsiteY7" fmla="*/ 4863270 h 4863270"/>
              <a:gd name="connsiteX8" fmla="*/ 0 w 6425473"/>
              <a:gd name="connsiteY8" fmla="*/ 4863270 h 4863270"/>
              <a:gd name="connsiteX9" fmla="*/ 42368 w 6425473"/>
              <a:gd name="connsiteY9" fmla="*/ 4548035 h 4863270"/>
              <a:gd name="connsiteX10" fmla="*/ 128511 w 6425473"/>
              <a:gd name="connsiteY10" fmla="*/ 4203610 h 4863270"/>
              <a:gd name="connsiteX11" fmla="*/ 2025907 w 6425473"/>
              <a:gd name="connsiteY11" fmla="*/ 1990903 h 4863270"/>
              <a:gd name="connsiteX12" fmla="*/ 4366085 w 6425473"/>
              <a:gd name="connsiteY12" fmla="*/ 943894 h 4863270"/>
              <a:gd name="connsiteX13" fmla="*/ 4443493 w 6425473"/>
              <a:gd name="connsiteY13" fmla="*/ 916804 h 486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5473" h="4863270">
                <a:moveTo>
                  <a:pt x="3490883" y="0"/>
                </a:moveTo>
                <a:lnTo>
                  <a:pt x="6425473" y="696179"/>
                </a:lnTo>
                <a:lnTo>
                  <a:pt x="4232133" y="2766384"/>
                </a:lnTo>
                <a:lnTo>
                  <a:pt x="4647609" y="1326678"/>
                </a:lnTo>
                <a:lnTo>
                  <a:pt x="4641778" y="1329716"/>
                </a:lnTo>
                <a:cubicBezTo>
                  <a:pt x="4429768" y="1446313"/>
                  <a:pt x="4246367" y="1566217"/>
                  <a:pt x="4096459" y="1685342"/>
                </a:cubicBezTo>
                <a:cubicBezTo>
                  <a:pt x="2873051" y="2657524"/>
                  <a:pt x="2570763" y="3683103"/>
                  <a:pt x="2683000" y="4597427"/>
                </a:cubicBezTo>
                <a:lnTo>
                  <a:pt x="2732777" y="4863270"/>
                </a:lnTo>
                <a:lnTo>
                  <a:pt x="0" y="4863270"/>
                </a:lnTo>
                <a:lnTo>
                  <a:pt x="42368" y="4548035"/>
                </a:lnTo>
                <a:cubicBezTo>
                  <a:pt x="67414" y="4416026"/>
                  <a:pt x="97314" y="4297282"/>
                  <a:pt x="128511" y="4203610"/>
                </a:cubicBezTo>
                <a:cubicBezTo>
                  <a:pt x="325342" y="3485135"/>
                  <a:pt x="968015" y="2732695"/>
                  <a:pt x="2025907" y="1990903"/>
                </a:cubicBezTo>
                <a:cubicBezTo>
                  <a:pt x="2523774" y="1641794"/>
                  <a:pt x="3383053" y="1293382"/>
                  <a:pt x="4366085" y="943894"/>
                </a:cubicBezTo>
                <a:lnTo>
                  <a:pt x="4443493" y="916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灯片编号占位符 3"/>
          <p:cNvSpPr>
            <a:spLocks noGrp="1"/>
          </p:cNvSpPr>
          <p:nvPr>
            <p:ph type="sldNum" sz="quarter" idx="12"/>
          </p:nvPr>
        </p:nvSpPr>
        <p:spPr/>
        <p:txBody>
          <a:bodyPr/>
          <a:lstStyle/>
          <a:p>
            <a:fld id="{0942CA2C-757D-4498-8019-7245C50B2FEA}" type="slidenum">
              <a:rPr lang="zh-CN" altLang="en-US" smtClean="0"/>
              <a:t>7</a:t>
            </a:fld>
            <a:endParaRPr lang="zh-CN" altLang="en-US"/>
          </a:p>
        </p:txBody>
      </p:sp>
    </p:spTree>
    <p:extLst>
      <p:ext uri="{BB962C8B-B14F-4D97-AF65-F5344CB8AC3E}">
        <p14:creationId xmlns:p14="http://schemas.microsoft.com/office/powerpoint/2010/main" val="318836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4541132" y="772199"/>
            <a:ext cx="5368159" cy="5368158"/>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a:hlinkClick r:id="rId14" action="ppaction://hlinksldjump"/>
          </p:cNvPr>
          <p:cNvSpPr/>
          <p:nvPr>
            <p:custDataLst>
              <p:tags r:id="rId3"/>
            </p:custDataLst>
          </p:nvPr>
        </p:nvSpPr>
        <p:spPr>
          <a:xfrm rot="10800000" flipH="1" flipV="1">
            <a:off x="7100705" y="525345"/>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1</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8" name="MH_Number_2"/>
          <p:cNvSpPr/>
          <p:nvPr>
            <p:custDataLst>
              <p:tags r:id="rId4"/>
            </p:custDataLst>
          </p:nvPr>
        </p:nvSpPr>
        <p:spPr>
          <a:xfrm rot="10800000" flipH="1" flipV="1">
            <a:off x="9295138" y="1845751"/>
            <a:ext cx="560062" cy="560060"/>
          </a:xfrm>
          <a:prstGeom prst="ellipse">
            <a:avLst/>
          </a:prstGeom>
          <a:gradFill flip="none" rotWithShape="1">
            <a:gsLst>
              <a:gs pos="48000">
                <a:schemeClr val="accent2"/>
              </a:gs>
              <a:gs pos="64000">
                <a:schemeClr val="accent2"/>
              </a:gs>
              <a:gs pos="56000">
                <a:schemeClr val="accent2">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2</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9" name="MH_Number_3"/>
          <p:cNvSpPr/>
          <p:nvPr>
            <p:custDataLst>
              <p:tags r:id="rId5"/>
            </p:custDataLst>
          </p:nvPr>
        </p:nvSpPr>
        <p:spPr>
          <a:xfrm rot="10800000" flipH="1" flipV="1">
            <a:off x="9295138" y="4486559"/>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dirty="0">
                <a:solidFill>
                  <a:srgbClr val="FFFFFF"/>
                </a:solidFill>
                <a:latin typeface="华文细黑" panose="02010600040101010101" pitchFamily="2" charset="-122"/>
                <a:ea typeface="华文细黑" panose="02010600040101010101" pitchFamily="2" charset="-122"/>
              </a:rPr>
              <a:t>3</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11" name="MH_Number_4"/>
          <p:cNvSpPr/>
          <p:nvPr>
            <p:custDataLst>
              <p:tags r:id="rId6"/>
            </p:custDataLst>
          </p:nvPr>
        </p:nvSpPr>
        <p:spPr>
          <a:xfrm rot="10800000" flipH="1" flipV="1">
            <a:off x="7100704" y="5806963"/>
            <a:ext cx="560062" cy="560060"/>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800" b="1">
                <a:solidFill>
                  <a:srgbClr val="FFFFFF"/>
                </a:solidFill>
                <a:latin typeface="华文细黑" panose="02010600040101010101" pitchFamily="2" charset="-122"/>
                <a:ea typeface="华文细黑" panose="02010600040101010101" pitchFamily="2" charset="-122"/>
              </a:rPr>
              <a:t>4</a:t>
            </a:r>
            <a:endParaRPr lang="zh-CN" altLang="en-US" sz="2800" b="1">
              <a:solidFill>
                <a:srgbClr val="FFFFFF"/>
              </a:solidFill>
              <a:latin typeface="华文细黑" panose="02010600040101010101" pitchFamily="2" charset="-122"/>
              <a:ea typeface="华文细黑" panose="02010600040101010101" pitchFamily="2" charset="-122"/>
            </a:endParaRPr>
          </a:p>
        </p:txBody>
      </p:sp>
      <p:sp>
        <p:nvSpPr>
          <p:cNvPr id="36" name="MH_Entry_1">
            <a:hlinkClick r:id="rId14" action="ppaction://hlinksldjump"/>
          </p:cNvPr>
          <p:cNvSpPr txBox="1"/>
          <p:nvPr>
            <p:custDataLst>
              <p:tags r:id="rId7"/>
            </p:custDataLst>
          </p:nvPr>
        </p:nvSpPr>
        <p:spPr>
          <a:xfrm flipH="1">
            <a:off x="3444547" y="262577"/>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背景介绍</a:t>
            </a:r>
            <a:endParaRPr lang="en-US" altLang="zh-CN"/>
          </a:p>
        </p:txBody>
      </p:sp>
      <p:sp>
        <p:nvSpPr>
          <p:cNvPr id="65" name="MH_Entry_4"/>
          <p:cNvSpPr txBox="1"/>
          <p:nvPr>
            <p:custDataLst>
              <p:tags r:id="rId8"/>
            </p:custDataLst>
          </p:nvPr>
        </p:nvSpPr>
        <p:spPr>
          <a:xfrm flipH="1">
            <a:off x="3444547" y="5536109"/>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总结与讨论</a:t>
            </a:r>
            <a:endParaRPr lang="en-US" altLang="zh-CN"/>
          </a:p>
        </p:txBody>
      </p:sp>
      <p:sp>
        <p:nvSpPr>
          <p:cNvPr id="66" name="MH_Entry_2"/>
          <p:cNvSpPr txBox="1"/>
          <p:nvPr>
            <p:custDataLst>
              <p:tags r:id="rId9"/>
            </p:custDataLst>
          </p:nvPr>
        </p:nvSpPr>
        <p:spPr>
          <a:xfrm flipH="1">
            <a:off x="5669942" y="1782477"/>
            <a:ext cx="3499588" cy="1101766"/>
          </a:xfrm>
          <a:prstGeom prst="rect">
            <a:avLst/>
          </a:prstGeom>
          <a:noFill/>
        </p:spPr>
        <p:txBody>
          <a:bodyPr wrap="square" lIns="91440" tIns="45720" rIns="91440" bIns="45720" rtlCol="0" anchor="ctr" anchorCtr="0">
            <a:normAutofit/>
          </a:bodyPr>
          <a:lstStyle>
            <a:defPPr>
              <a:defRPr lang="zh-CN"/>
            </a:defPPr>
            <a:lvl1pPr algn="r">
              <a:defRPr sz="2400" b="1">
                <a:latin typeface="+mn-ea"/>
              </a:defRPr>
            </a:lvl1pPr>
          </a:lstStyle>
          <a:p>
            <a:r>
              <a:rPr lang="zh-CN" altLang="en-US"/>
              <a:t>基于设计的研究内涵</a:t>
            </a:r>
            <a:endParaRPr lang="en-US" altLang="zh-CN"/>
          </a:p>
        </p:txBody>
      </p:sp>
      <p:sp>
        <p:nvSpPr>
          <p:cNvPr id="67" name="MH_Entry_3"/>
          <p:cNvSpPr txBox="1"/>
          <p:nvPr>
            <p:custDataLst>
              <p:tags r:id="rId10"/>
            </p:custDataLst>
          </p:nvPr>
        </p:nvSpPr>
        <p:spPr>
          <a:xfrm flipH="1">
            <a:off x="5669942" y="3992663"/>
            <a:ext cx="3499588" cy="1101766"/>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a:t>发展的设计到工程变革</a:t>
            </a:r>
            <a:endParaRPr lang="en-US" altLang="zh-CN"/>
          </a:p>
        </p:txBody>
      </p:sp>
      <p:sp>
        <p:nvSpPr>
          <p:cNvPr id="26" name="MH_Others_2"/>
          <p:cNvSpPr>
            <a:spLocks/>
          </p:cNvSpPr>
          <p:nvPr>
            <p:custDataLst>
              <p:tags r:id="rId11"/>
            </p:custDataLst>
          </p:nvPr>
        </p:nvSpPr>
        <p:spPr bwMode="auto">
          <a:xfrm>
            <a:off x="2111156" y="2131798"/>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a:solidFill>
                  <a:schemeClr val="accent1"/>
                </a:solidFill>
                <a:latin typeface="微软雅黑" panose="020B0503020204020204" pitchFamily="34" charset="-122"/>
                <a:ea typeface="微软雅黑" panose="020B0503020204020204" pitchFamily="34" charset="-122"/>
              </a:rPr>
              <a:t>目</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ctr">
              <a:defRPr/>
            </a:pPr>
            <a:r>
              <a:rPr lang="zh-CN" altLang="en-US" sz="4000" b="1">
                <a:solidFill>
                  <a:schemeClr val="accent1"/>
                </a:solidFill>
                <a:latin typeface="微软雅黑" panose="020B0503020204020204" pitchFamily="34" charset="-122"/>
                <a:ea typeface="微软雅黑" panose="020B0503020204020204" pitchFamily="34" charset="-122"/>
              </a:rPr>
              <a:t>录</a:t>
            </a:r>
          </a:p>
        </p:txBody>
      </p:sp>
      <p:sp>
        <p:nvSpPr>
          <p:cNvPr id="28" name="MH_Others_3"/>
          <p:cNvSpPr/>
          <p:nvPr>
            <p:custDataLst>
              <p:tags r:id="rId12"/>
            </p:custDataLst>
          </p:nvPr>
        </p:nvSpPr>
        <p:spPr>
          <a:xfrm>
            <a:off x="3444547" y="2893948"/>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
        <p:nvSpPr>
          <p:cNvPr id="3" name="灯片编号占位符 2"/>
          <p:cNvSpPr>
            <a:spLocks noGrp="1"/>
          </p:cNvSpPr>
          <p:nvPr>
            <p:ph type="sldNum" sz="quarter" idx="12"/>
          </p:nvPr>
        </p:nvSpPr>
        <p:spPr/>
        <p:txBody>
          <a:bodyPr/>
          <a:lstStyle/>
          <a:p>
            <a:fld id="{0942CA2C-757D-4498-8019-7245C50B2FEA}" type="slidenum">
              <a:rPr lang="zh-CN" altLang="en-US" smtClean="0"/>
              <a:t>8</a:t>
            </a:fld>
            <a:endParaRPr lang="zh-CN" altLang="en-US"/>
          </a:p>
        </p:txBody>
      </p:sp>
    </p:spTree>
    <p:custDataLst>
      <p:tags r:id="rId1"/>
    </p:custDataLst>
    <p:extLst>
      <p:ext uri="{BB962C8B-B14F-4D97-AF65-F5344CB8AC3E}">
        <p14:creationId xmlns:p14="http://schemas.microsoft.com/office/powerpoint/2010/main" val="176624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定义基于设计的研究</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747933326"/>
              </p:ext>
            </p:extLst>
          </p:nvPr>
        </p:nvGraphicFramePr>
        <p:xfrm>
          <a:off x="0" y="1886493"/>
          <a:ext cx="12192000" cy="4239987"/>
        </p:xfrm>
        <a:graphic>
          <a:graphicData uri="http://schemas.openxmlformats.org/drawingml/2006/table">
            <a:tbl>
              <a:tblPr firstRow="1" bandRow="1">
                <a:tableStyleId>{5C22544A-7EE6-4342-B048-85BDC9FD1C3A}</a:tableStyleId>
              </a:tblPr>
              <a:tblGrid>
                <a:gridCol w="1859280">
                  <a:extLst>
                    <a:ext uri="{9D8B030D-6E8A-4147-A177-3AD203B41FA5}">
                      <a16:colId xmlns:a16="http://schemas.microsoft.com/office/drawing/2014/main" val="2407247737"/>
                    </a:ext>
                  </a:extLst>
                </a:gridCol>
                <a:gridCol w="6126480">
                  <a:extLst>
                    <a:ext uri="{9D8B030D-6E8A-4147-A177-3AD203B41FA5}">
                      <a16:colId xmlns:a16="http://schemas.microsoft.com/office/drawing/2014/main" val="2979237226"/>
                    </a:ext>
                  </a:extLst>
                </a:gridCol>
                <a:gridCol w="4206240">
                  <a:extLst>
                    <a:ext uri="{9D8B030D-6E8A-4147-A177-3AD203B41FA5}">
                      <a16:colId xmlns:a16="http://schemas.microsoft.com/office/drawing/2014/main" val="755147421"/>
                    </a:ext>
                  </a:extLst>
                </a:gridCol>
              </a:tblGrid>
              <a:tr h="370840">
                <a:tc>
                  <a:txBody>
                    <a:bodyPr/>
                    <a:lstStyle/>
                    <a:p>
                      <a:endParaRPr lang="zh-CN" altLang="en-US" sz="2400" dirty="0">
                        <a:latin typeface="宋体" panose="02010600030101010101" pitchFamily="2" charset="-122"/>
                        <a:ea typeface="宋体" panose="02010600030101010101" pitchFamily="2" charset="-122"/>
                      </a:endParaRPr>
                    </a:p>
                  </a:txBody>
                  <a:tcPr/>
                </a:tc>
                <a:tc>
                  <a:txBody>
                    <a:bodyPr/>
                    <a:lstStyle/>
                    <a:p>
                      <a:r>
                        <a:rPr lang="zh-CN" altLang="en-US" sz="2400" dirty="0">
                          <a:latin typeface="宋体" panose="02010600030101010101" pitchFamily="2" charset="-122"/>
                          <a:ea typeface="宋体" panose="02010600030101010101" pitchFamily="2" charset="-122"/>
                        </a:rPr>
                        <a:t>基于设计的研究</a:t>
                      </a:r>
                    </a:p>
                  </a:txBody>
                  <a:tcPr/>
                </a:tc>
                <a:tc>
                  <a:txBody>
                    <a:bodyPr/>
                    <a:lstStyle/>
                    <a:p>
                      <a:r>
                        <a:rPr lang="zh-CN" altLang="en-US" sz="2400" dirty="0">
                          <a:latin typeface="宋体" panose="02010600030101010101" pitchFamily="2" charset="-122"/>
                          <a:ea typeface="宋体" panose="02010600030101010101" pitchFamily="2" charset="-122"/>
                        </a:rPr>
                        <a:t>心理实验</a:t>
                      </a:r>
                    </a:p>
                  </a:txBody>
                  <a:tcPr/>
                </a:tc>
                <a:extLst>
                  <a:ext uri="{0D108BD9-81ED-4DB2-BD59-A6C34878D82A}">
                    <a16:rowId xmlns:a16="http://schemas.microsoft.com/office/drawing/2014/main" val="2695663781"/>
                  </a:ext>
                </a:extLst>
              </a:tr>
              <a:tr h="370840">
                <a:tc>
                  <a:txBody>
                    <a:bodyPr/>
                    <a:lstStyle/>
                    <a:p>
                      <a:r>
                        <a:rPr lang="zh-CN" altLang="en-US" sz="2400" dirty="0">
                          <a:latin typeface="宋体" panose="02010600030101010101" pitchFamily="2" charset="-122"/>
                          <a:ea typeface="宋体" panose="02010600030101010101" pitchFamily="2" charset="-122"/>
                        </a:rPr>
                        <a:t>研究地点</a:t>
                      </a:r>
                    </a:p>
                  </a:txBody>
                  <a:tcPr/>
                </a:tc>
                <a:tc>
                  <a:txBody>
                    <a:bodyPr/>
                    <a:lstStyle/>
                    <a:p>
                      <a:r>
                        <a:rPr lang="zh-CN" altLang="en-US" sz="2400" dirty="0">
                          <a:solidFill>
                            <a:schemeClr val="accent5">
                              <a:lumMod val="50000"/>
                            </a:schemeClr>
                          </a:solidFill>
                          <a:latin typeface="宋体" panose="02010600030101010101" pitchFamily="2" charset="-122"/>
                          <a:ea typeface="宋体" panose="02010600030101010101" pitchFamily="2" charset="-122"/>
                        </a:rPr>
                        <a:t>真实世界的学习环境</a:t>
                      </a:r>
                    </a:p>
                  </a:txBody>
                  <a:tcPr/>
                </a:tc>
                <a:tc>
                  <a:txBody>
                    <a:bodyPr/>
                    <a:lstStyle/>
                    <a:p>
                      <a:r>
                        <a:rPr lang="zh-CN" altLang="en-US" sz="2400" dirty="0">
                          <a:latin typeface="宋体" panose="02010600030101010101" pitchFamily="2" charset="-122"/>
                          <a:ea typeface="宋体" panose="02010600030101010101" pitchFamily="2" charset="-122"/>
                        </a:rPr>
                        <a:t>实验室</a:t>
                      </a:r>
                    </a:p>
                  </a:txBody>
                  <a:tcPr/>
                </a:tc>
                <a:extLst>
                  <a:ext uri="{0D108BD9-81ED-4DB2-BD59-A6C34878D82A}">
                    <a16:rowId xmlns:a16="http://schemas.microsoft.com/office/drawing/2014/main" val="3214997247"/>
                  </a:ext>
                </a:extLst>
              </a:tr>
              <a:tr h="370840">
                <a:tc>
                  <a:txBody>
                    <a:bodyPr/>
                    <a:lstStyle/>
                    <a:p>
                      <a:r>
                        <a:rPr lang="zh-CN" altLang="en-US" sz="2400" dirty="0">
                          <a:latin typeface="宋体" panose="02010600030101010101" pitchFamily="2" charset="-122"/>
                          <a:ea typeface="宋体" panose="02010600030101010101" pitchFamily="2" charset="-122"/>
                        </a:rPr>
                        <a:t>变量复杂度</a:t>
                      </a:r>
                    </a:p>
                  </a:txBody>
                  <a:tcPr/>
                </a:tc>
                <a:tc>
                  <a:txBody>
                    <a:bodyPr/>
                    <a:lstStyle/>
                    <a:p>
                      <a:r>
                        <a:rPr lang="zh-CN" altLang="en-US" sz="2400" dirty="0">
                          <a:solidFill>
                            <a:schemeClr val="accent5">
                              <a:lumMod val="50000"/>
                            </a:schemeClr>
                          </a:solidFill>
                          <a:latin typeface="宋体" panose="02010600030101010101" pitchFamily="2" charset="-122"/>
                          <a:ea typeface="宋体" panose="02010600030101010101" pitchFamily="2" charset="-122"/>
                        </a:rPr>
                        <a:t>多种独立变量</a:t>
                      </a:r>
                    </a:p>
                  </a:txBody>
                  <a:tcPr/>
                </a:tc>
                <a:tc>
                  <a:txBody>
                    <a:bodyPr/>
                    <a:lstStyle/>
                    <a:p>
                      <a:r>
                        <a:rPr lang="zh-CN" altLang="en-US" sz="2400" dirty="0">
                          <a:latin typeface="宋体" panose="02010600030101010101" pitchFamily="2" charset="-122"/>
                          <a:ea typeface="宋体" panose="02010600030101010101" pitchFamily="2" charset="-122"/>
                        </a:rPr>
                        <a:t>几个独立变量</a:t>
                      </a:r>
                    </a:p>
                  </a:txBody>
                  <a:tcPr/>
                </a:tc>
                <a:extLst>
                  <a:ext uri="{0D108BD9-81ED-4DB2-BD59-A6C34878D82A}">
                    <a16:rowId xmlns:a16="http://schemas.microsoft.com/office/drawing/2014/main" val="2470232440"/>
                  </a:ext>
                </a:extLst>
              </a:tr>
              <a:tr h="370840">
                <a:tc>
                  <a:txBody>
                    <a:bodyPr/>
                    <a:lstStyle/>
                    <a:p>
                      <a:r>
                        <a:rPr lang="zh-CN" altLang="en-US" sz="2400" dirty="0">
                          <a:latin typeface="宋体" panose="02010600030101010101" pitchFamily="2" charset="-122"/>
                          <a:ea typeface="宋体" panose="02010600030101010101" pitchFamily="2" charset="-122"/>
                        </a:rPr>
                        <a:t>变量处理</a:t>
                      </a:r>
                    </a:p>
                  </a:txBody>
                  <a:tcPr/>
                </a:tc>
                <a:tc>
                  <a:txBody>
                    <a:bodyPr/>
                    <a:lstStyle/>
                    <a:p>
                      <a:r>
                        <a:rPr lang="zh-CN" altLang="en-US" sz="2400" dirty="0">
                          <a:solidFill>
                            <a:schemeClr val="accent5">
                              <a:lumMod val="50000"/>
                            </a:schemeClr>
                          </a:solidFill>
                          <a:latin typeface="宋体" panose="02010600030101010101" pitchFamily="2" charset="-122"/>
                          <a:ea typeface="宋体" panose="02010600030101010101" pitchFamily="2" charset="-122"/>
                        </a:rPr>
                        <a:t>不预设变量，会出现新的变量</a:t>
                      </a:r>
                    </a:p>
                  </a:txBody>
                  <a:tcPr/>
                </a:tc>
                <a:tc>
                  <a:txBody>
                    <a:bodyPr/>
                    <a:lstStyle/>
                    <a:p>
                      <a:r>
                        <a:rPr lang="zh-CN" altLang="en-US" sz="2400" dirty="0">
                          <a:latin typeface="宋体" panose="02010600030101010101" pitchFamily="2" charset="-122"/>
                          <a:ea typeface="宋体" panose="02010600030101010101" pitchFamily="2" charset="-122"/>
                        </a:rPr>
                        <a:t>预设变量</a:t>
                      </a:r>
                    </a:p>
                  </a:txBody>
                  <a:tcPr/>
                </a:tc>
                <a:extLst>
                  <a:ext uri="{0D108BD9-81ED-4DB2-BD59-A6C34878D82A}">
                    <a16:rowId xmlns:a16="http://schemas.microsoft.com/office/drawing/2014/main" val="372816327"/>
                  </a:ext>
                </a:extLst>
              </a:tr>
              <a:tr h="370840">
                <a:tc>
                  <a:txBody>
                    <a:bodyPr/>
                    <a:lstStyle/>
                    <a:p>
                      <a:r>
                        <a:rPr lang="zh-CN" altLang="en-US" sz="2400" dirty="0">
                          <a:latin typeface="宋体" panose="02010600030101010101" pitchFamily="2" charset="-122"/>
                          <a:ea typeface="宋体" panose="02010600030101010101" pitchFamily="2" charset="-122"/>
                        </a:rPr>
                        <a:t>程序演变</a:t>
                      </a:r>
                    </a:p>
                  </a:txBody>
                  <a:tcPr/>
                </a:tc>
                <a:tc>
                  <a:txBody>
                    <a:bodyPr/>
                    <a:lstStyle/>
                    <a:p>
                      <a:r>
                        <a:rPr lang="zh-CN" altLang="en-US" sz="2400" dirty="0">
                          <a:solidFill>
                            <a:schemeClr val="accent5">
                              <a:lumMod val="50000"/>
                            </a:schemeClr>
                          </a:solidFill>
                          <a:latin typeface="宋体" panose="02010600030101010101" pitchFamily="2" charset="-122"/>
                          <a:ea typeface="宋体" panose="02010600030101010101" pitchFamily="2" charset="-122"/>
                        </a:rPr>
                        <a:t>研究程序灵活，并在研究中发展</a:t>
                      </a:r>
                    </a:p>
                  </a:txBody>
                  <a:tcPr/>
                </a:tc>
                <a:tc>
                  <a:txBody>
                    <a:bodyPr/>
                    <a:lstStyle/>
                    <a:p>
                      <a:r>
                        <a:rPr lang="zh-CN" altLang="en-US" sz="2400" dirty="0">
                          <a:latin typeface="宋体" panose="02010600030101010101" pitchFamily="2" charset="-122"/>
                          <a:ea typeface="宋体" panose="02010600030101010101" pitchFamily="2" charset="-122"/>
                        </a:rPr>
                        <a:t>使用固定的程序</a:t>
                      </a:r>
                    </a:p>
                  </a:txBody>
                  <a:tcPr/>
                </a:tc>
                <a:extLst>
                  <a:ext uri="{0D108BD9-81ED-4DB2-BD59-A6C34878D82A}">
                    <a16:rowId xmlns:a16="http://schemas.microsoft.com/office/drawing/2014/main" val="1967265653"/>
                  </a:ext>
                </a:extLst>
              </a:tr>
              <a:tr h="370840">
                <a:tc>
                  <a:txBody>
                    <a:bodyPr/>
                    <a:lstStyle/>
                    <a:p>
                      <a:r>
                        <a:rPr lang="zh-CN" altLang="en-US" sz="2400" dirty="0">
                          <a:latin typeface="宋体" panose="02010600030101010101" pitchFamily="2" charset="-122"/>
                          <a:ea typeface="宋体" panose="02010600030101010101" pitchFamily="2" charset="-122"/>
                        </a:rPr>
                        <a:t>社会交互</a:t>
                      </a:r>
                    </a:p>
                  </a:txBody>
                  <a:tcPr/>
                </a:tc>
                <a:tc>
                  <a:txBody>
                    <a:bodyPr/>
                    <a:lstStyle/>
                    <a:p>
                      <a:r>
                        <a:rPr lang="zh-CN" altLang="en-US" sz="2400" dirty="0">
                          <a:solidFill>
                            <a:schemeClr val="accent5">
                              <a:lumMod val="50000"/>
                            </a:schemeClr>
                          </a:solidFill>
                          <a:latin typeface="宋体" panose="02010600030101010101" pitchFamily="2" charset="-122"/>
                          <a:ea typeface="宋体" panose="02010600030101010101" pitchFamily="2" charset="-122"/>
                        </a:rPr>
                        <a:t>在协作与共享过程中存在复杂的社会性交互</a:t>
                      </a:r>
                    </a:p>
                  </a:txBody>
                  <a:tcPr/>
                </a:tc>
                <a:tc>
                  <a:txBody>
                    <a:bodyPr/>
                    <a:lstStyle/>
                    <a:p>
                      <a:r>
                        <a:rPr lang="zh-CN" altLang="en-US" sz="2400" dirty="0">
                          <a:latin typeface="宋体" panose="02010600030101010101" pitchFamily="2" charset="-122"/>
                          <a:ea typeface="宋体" panose="02010600030101010101" pitchFamily="2" charset="-122"/>
                        </a:rPr>
                        <a:t>孤立的个体</a:t>
                      </a:r>
                    </a:p>
                  </a:txBody>
                  <a:tcPr/>
                </a:tc>
                <a:extLst>
                  <a:ext uri="{0D108BD9-81ED-4DB2-BD59-A6C34878D82A}">
                    <a16:rowId xmlns:a16="http://schemas.microsoft.com/office/drawing/2014/main" val="4291619553"/>
                  </a:ext>
                </a:extLst>
              </a:tr>
              <a:tr h="370840">
                <a:tc>
                  <a:txBody>
                    <a:bodyPr/>
                    <a:lstStyle/>
                    <a:p>
                      <a:r>
                        <a:rPr lang="zh-CN" altLang="en-US" sz="2400" dirty="0">
                          <a:latin typeface="宋体" panose="02010600030101010101" pitchFamily="2" charset="-122"/>
                          <a:ea typeface="宋体" panose="02010600030101010101" pitchFamily="2" charset="-122"/>
                        </a:rPr>
                        <a:t>结果汇报</a:t>
                      </a:r>
                    </a:p>
                  </a:txBody>
                  <a:tcPr/>
                </a:tc>
                <a:tc>
                  <a:txBody>
                    <a:bodyPr/>
                    <a:lstStyle/>
                    <a:p>
                      <a:r>
                        <a:rPr lang="zh-CN" altLang="en-US" sz="2400" dirty="0">
                          <a:solidFill>
                            <a:schemeClr val="accent5">
                              <a:lumMod val="50000"/>
                            </a:schemeClr>
                          </a:solidFill>
                          <a:latin typeface="宋体" panose="02010600030101010101" pitchFamily="2" charset="-122"/>
                          <a:ea typeface="宋体" panose="02010600030101010101" pitchFamily="2" charset="-122"/>
                        </a:rPr>
                        <a:t>在实践中描述设计</a:t>
                      </a:r>
                    </a:p>
                  </a:txBody>
                  <a:tcPr/>
                </a:tc>
                <a:tc>
                  <a:txBody>
                    <a:bodyPr/>
                    <a:lstStyle/>
                    <a:p>
                      <a:r>
                        <a:rPr lang="zh-CN" altLang="en-US" sz="2400" dirty="0">
                          <a:latin typeface="宋体" panose="02010600030101010101" pitchFamily="2" charset="-122"/>
                          <a:ea typeface="宋体" panose="02010600030101010101" pitchFamily="2" charset="-122"/>
                        </a:rPr>
                        <a:t>汇报假设是否得到支持</a:t>
                      </a:r>
                    </a:p>
                  </a:txBody>
                  <a:tcPr/>
                </a:tc>
                <a:extLst>
                  <a:ext uri="{0D108BD9-81ED-4DB2-BD59-A6C34878D82A}">
                    <a16:rowId xmlns:a16="http://schemas.microsoft.com/office/drawing/2014/main" val="1565836851"/>
                  </a:ext>
                </a:extLst>
              </a:tr>
              <a:tr h="582387">
                <a:tc>
                  <a:txBody>
                    <a:bodyPr/>
                    <a:lstStyle/>
                    <a:p>
                      <a:r>
                        <a:rPr lang="zh-CN" altLang="en-US" sz="2400" dirty="0">
                          <a:latin typeface="宋体" panose="02010600030101010101" pitchFamily="2" charset="-122"/>
                          <a:ea typeface="宋体" panose="02010600030101010101" pitchFamily="2" charset="-122"/>
                        </a:rPr>
                        <a:t>参与者角色</a:t>
                      </a:r>
                    </a:p>
                  </a:txBody>
                  <a:tcPr/>
                </a:tc>
                <a:tc>
                  <a:txBody>
                    <a:bodyPr/>
                    <a:lstStyle/>
                    <a:p>
                      <a:r>
                        <a:rPr lang="zh-CN" altLang="en-US" sz="2400" dirty="0">
                          <a:solidFill>
                            <a:schemeClr val="accent5">
                              <a:lumMod val="50000"/>
                            </a:schemeClr>
                          </a:solidFill>
                          <a:latin typeface="宋体" panose="02010600030101010101" pitchFamily="2" charset="-122"/>
                          <a:ea typeface="宋体" panose="02010600030101010101" pitchFamily="2" charset="-122"/>
                        </a:rPr>
                        <a:t>实验人员和被试都是积极的，影响研究设计</a:t>
                      </a:r>
                    </a:p>
                  </a:txBody>
                  <a:tcPr/>
                </a:tc>
                <a:tc>
                  <a:txBody>
                    <a:bodyPr/>
                    <a:lstStyle/>
                    <a:p>
                      <a:r>
                        <a:rPr lang="zh-CN" altLang="en-US" sz="2400" dirty="0">
                          <a:latin typeface="宋体" panose="02010600030101010101" pitchFamily="2" charset="-122"/>
                          <a:ea typeface="宋体" panose="02010600030101010101" pitchFamily="2" charset="-122"/>
                        </a:rPr>
                        <a:t>实验人员和研究主题互不影响</a:t>
                      </a:r>
                    </a:p>
                  </a:txBody>
                  <a:tcPr/>
                </a:tc>
                <a:extLst>
                  <a:ext uri="{0D108BD9-81ED-4DB2-BD59-A6C34878D82A}">
                    <a16:rowId xmlns:a16="http://schemas.microsoft.com/office/drawing/2014/main" val="3612208597"/>
                  </a:ext>
                </a:extLst>
              </a:tr>
              <a:tr h="370840">
                <a:tc>
                  <a:txBody>
                    <a:bodyPr/>
                    <a:lstStyle/>
                    <a:p>
                      <a:r>
                        <a:rPr lang="zh-CN" altLang="en-US" sz="2400" dirty="0">
                          <a:latin typeface="宋体" panose="02010600030101010101" pitchFamily="2" charset="-122"/>
                          <a:ea typeface="宋体" panose="02010600030101010101" pitchFamily="2" charset="-122"/>
                        </a:rPr>
                        <a:t>研究目标</a:t>
                      </a:r>
                    </a:p>
                  </a:txBody>
                  <a:tcPr/>
                </a:tc>
                <a:tc>
                  <a:txBody>
                    <a:bodyPr/>
                    <a:lstStyle/>
                    <a:p>
                      <a:r>
                        <a:rPr lang="zh-CN" altLang="en-US" sz="2400" dirty="0">
                          <a:solidFill>
                            <a:schemeClr val="accent5">
                              <a:lumMod val="50000"/>
                            </a:schemeClr>
                          </a:solidFill>
                          <a:latin typeface="宋体" panose="02010600030101010101" pitchFamily="2" charset="-122"/>
                          <a:ea typeface="宋体" panose="02010600030101010101" pitchFamily="2" charset="-122"/>
                        </a:rPr>
                        <a:t>产生效果，解释机制</a:t>
                      </a:r>
                    </a:p>
                  </a:txBody>
                  <a:tcPr/>
                </a:tc>
                <a:tc>
                  <a:txBody>
                    <a:bodyPr/>
                    <a:lstStyle/>
                    <a:p>
                      <a:r>
                        <a:rPr lang="zh-CN" altLang="en-US" sz="2400" dirty="0">
                          <a:latin typeface="宋体" panose="02010600030101010101" pitchFamily="2" charset="-122"/>
                          <a:ea typeface="宋体" panose="02010600030101010101" pitchFamily="2" charset="-122"/>
                        </a:rPr>
                        <a:t>验证理论</a:t>
                      </a:r>
                    </a:p>
                  </a:txBody>
                  <a:tcPr/>
                </a:tc>
                <a:extLst>
                  <a:ext uri="{0D108BD9-81ED-4DB2-BD59-A6C34878D82A}">
                    <a16:rowId xmlns:a16="http://schemas.microsoft.com/office/drawing/2014/main" val="561538889"/>
                  </a:ext>
                </a:extLst>
              </a:tr>
            </a:tbl>
          </a:graphicData>
        </a:graphic>
      </p:graphicFrame>
      <p:sp>
        <p:nvSpPr>
          <p:cNvPr id="6" name="内容占位符 2"/>
          <p:cNvSpPr txBox="1">
            <a:spLocks/>
          </p:cNvSpPr>
          <p:nvPr/>
        </p:nvSpPr>
        <p:spPr>
          <a:xfrm>
            <a:off x="754746" y="1054773"/>
            <a:ext cx="10001077" cy="758787"/>
          </a:xfrm>
          <a:prstGeom prst="rect">
            <a:avLst/>
          </a:prstGeom>
        </p:spPr>
        <p:txBody>
          <a:bodyPr vert="horz" lIns="91440" tIns="45720" rIns="91440" bIns="45720" rtlCol="0">
            <a:normAutofit/>
          </a:bodyPr>
          <a:lstStyle>
            <a:lvl1pPr marL="267891" indent="-267891" algn="l" defTabSz="685800" rtl="0" eaLnBrk="1" latinLnBrk="0" hangingPunct="1">
              <a:lnSpc>
                <a:spcPct val="90000"/>
              </a:lnSpc>
              <a:spcBef>
                <a:spcPts val="1350"/>
              </a:spcBef>
              <a:buClr>
                <a:schemeClr val="accent1"/>
              </a:buClr>
              <a:buSzPct val="60000"/>
              <a:buFont typeface="Wingdings 2" panose="05020102010507070707" pitchFamily="18" charset="2"/>
              <a:buChar char=""/>
              <a:defRPr sz="2400" kern="1200">
                <a:solidFill>
                  <a:schemeClr val="accent3">
                    <a:lumMod val="75000"/>
                  </a:schemeClr>
                </a:solidFill>
                <a:latin typeface="+mn-lt"/>
                <a:ea typeface="+mn-ea"/>
                <a:cs typeface="+mn-cs"/>
              </a:defRPr>
            </a:lvl1pPr>
            <a:lvl2pPr marL="267891" indent="-267891" algn="l" defTabSz="685800" rtl="0" eaLnBrk="1" latinLnBrk="0" hangingPunct="1">
              <a:lnSpc>
                <a:spcPct val="130000"/>
              </a:lnSpc>
              <a:spcBef>
                <a:spcPts val="0"/>
              </a:spcBef>
              <a:buFont typeface="Calibri" panose="020F0502020204030204" pitchFamily="34" charset="0"/>
              <a:buChar char=" "/>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zh-CN" altLang="en-US" dirty="0">
                <a:latin typeface="宋体" panose="02010600030101010101" pitchFamily="2" charset="-122"/>
                <a:ea typeface="宋体" panose="02010600030101010101" pitchFamily="2" charset="-122"/>
              </a:rPr>
              <a:t>基于设计的研究与心理实验的不同之处</a:t>
            </a:r>
          </a:p>
        </p:txBody>
      </p:sp>
      <p:sp>
        <p:nvSpPr>
          <p:cNvPr id="3" name="灯片编号占位符 2"/>
          <p:cNvSpPr>
            <a:spLocks noGrp="1"/>
          </p:cNvSpPr>
          <p:nvPr>
            <p:ph type="sldNum" sz="quarter" idx="12"/>
          </p:nvPr>
        </p:nvSpPr>
        <p:spPr/>
        <p:txBody>
          <a:bodyPr/>
          <a:lstStyle/>
          <a:p>
            <a:fld id="{0942CA2C-757D-4498-8019-7245C50B2FEA}" type="slidenum">
              <a:rPr lang="zh-CN" altLang="en-US" smtClean="0"/>
              <a:t>9</a:t>
            </a:fld>
            <a:endParaRPr lang="zh-CN" altLang="en-US"/>
          </a:p>
        </p:txBody>
      </p:sp>
    </p:spTree>
    <p:extLst>
      <p:ext uri="{BB962C8B-B14F-4D97-AF65-F5344CB8AC3E}">
        <p14:creationId xmlns:p14="http://schemas.microsoft.com/office/powerpoint/2010/main" val="3556326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
</p:tagLst>
</file>

<file path=ppt/tags/tag10.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2"/>
</p:tagLst>
</file>

<file path=ppt/tags/tag101.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8"/>
</p:tagLst>
</file>

<file path=ppt/tags/tag102.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3"/>
</p:tagLst>
</file>

<file path=ppt/tags/tag103.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9"/>
</p:tagLst>
</file>

<file path=ppt/tags/tag104.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5"/>
</p:tagLst>
</file>

<file path=ppt/tags/tag105.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2"/>
</p:tagLst>
</file>

<file path=ppt/tags/tag106.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6"/>
</p:tagLst>
</file>

<file path=ppt/tags/tag107.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3"/>
</p:tagLst>
</file>

<file path=ppt/tags/tag110.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1"/>
</p:tagLst>
</file>

<file path=ppt/tags/tag111.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4"/>
</p:tagLst>
</file>

<file path=ppt/tags/tag112.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2"/>
</p:tagLst>
</file>

<file path=ppt/tags/tag113.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8"/>
</p:tagLst>
</file>

<file path=ppt/tags/tag114.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3"/>
</p:tagLst>
</file>

<file path=ppt/tags/tag115.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9"/>
</p:tagLst>
</file>

<file path=ppt/tags/tag116.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5"/>
</p:tagLst>
</file>

<file path=ppt/tags/tag117.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2"/>
</p:tagLst>
</file>

<file path=ppt/tags/tag118.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6"/>
</p:tagLst>
</file>

<file path=ppt/tags/tag119.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120.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1"/>
</p:tagLst>
</file>

<file path=ppt/tags/tag121.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Text"/>
  <p:tag name="MH" val="20161006003630"/>
  <p:tag name="MH_LIBRARY" val="GRAPHIC"/>
</p:tagLst>
</file>

<file path=ppt/tags/tag123.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1"/>
</p:tagLst>
</file>

<file path=ppt/tags/tag124.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SubTitle"/>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SubTitle"/>
  <p:tag name="MH_ORDER" val="2"/>
</p:tagLst>
</file>

<file path=ppt/tags/tag127.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3"/>
</p:tagLst>
</file>

<file path=ppt/tags/tag128.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SubTitle"/>
  <p:tag name="MH_ORDER" val="3"/>
</p:tagLst>
</file>

<file path=ppt/tags/tag129.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130.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5"/>
</p:tagLst>
</file>

<file path=ppt/tags/tag131.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6"/>
</p:tagLst>
</file>

<file path=ppt/tags/tag132.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7"/>
</p:tagLst>
</file>

<file path=ppt/tags/tag133.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Title"/>
  <p:tag name="MH_ORDER" val="1"/>
</p:tagLst>
</file>

<file path=ppt/tags/tag134.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8"/>
</p:tagLst>
</file>

<file path=ppt/tags/tag135.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9"/>
</p:tagLst>
</file>

<file path=ppt/tags/tag136.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10"/>
</p:tagLst>
</file>

<file path=ppt/tags/tag137.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Other"/>
  <p:tag name="MH_ORDER" val="11"/>
</p:tagLst>
</file>

<file path=ppt/tags/tag138.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Text"/>
  <p:tag name="MH_ORDER" val="1"/>
</p:tagLst>
</file>

<file path=ppt/tags/tag139.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Text"/>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AUTOCOLOR" val="TRUE"/>
  <p:tag name="ID" val="545815"/>
  <p:tag name="MH_TYPE" val="CONTENTS_SECTION"/>
</p:tagLst>
</file>

<file path=ppt/tags/tag140.xml><?xml version="1.0" encoding="utf-8"?>
<p:tagLst xmlns:a="http://schemas.openxmlformats.org/drawingml/2006/main" xmlns:r="http://schemas.openxmlformats.org/officeDocument/2006/relationships" xmlns:p="http://schemas.openxmlformats.org/presentationml/2006/main">
  <p:tag name="MH" val="20161006003630"/>
  <p:tag name="MH_LIBRARY" val="GRAPHIC"/>
  <p:tag name="MH_TYPE" val="Text"/>
  <p:tag name="MH_ORDER" val="3"/>
</p:tagLst>
</file>

<file path=ppt/tags/tag14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Text"/>
  <p:tag name="MH" val="20161006004057"/>
  <p:tag name="MH_LIBRARY" val="GRAPHIC"/>
</p:tagLst>
</file>

<file path=ppt/tags/tag142.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Other"/>
  <p:tag name="MH_ORDER" val="1"/>
</p:tagLst>
</file>

<file path=ppt/tags/tag143.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Other"/>
  <p:tag name="MH_ORDER" val="2"/>
</p:tagLst>
</file>

<file path=ppt/tags/tag144.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Other"/>
  <p:tag name="MH_ORDER" val="3"/>
</p:tagLst>
</file>

<file path=ppt/tags/tag145.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Other"/>
  <p:tag name="MH_ORDER" val="4"/>
</p:tagLst>
</file>

<file path=ppt/tags/tag146.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Other"/>
  <p:tag name="MH_ORDER" val="5"/>
</p:tagLst>
</file>

<file path=ppt/tags/tag147.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Other"/>
  <p:tag name="MH_ORDER" val="6"/>
</p:tagLst>
</file>

<file path=ppt/tags/tag148.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SubTitle"/>
  <p:tag name="MH_ORDER" val="1"/>
</p:tagLst>
</file>

<file path=ppt/tags/tag149.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150.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SubTitle"/>
  <p:tag name="MH_ORDER" val="3"/>
</p:tagLst>
</file>

<file path=ppt/tags/tag151.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Text"/>
  <p:tag name="MH_ORDER" val="1"/>
</p:tagLst>
</file>

<file path=ppt/tags/tag152.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Title"/>
  <p:tag name="MH_ORDER" val="1"/>
</p:tagLst>
</file>

<file path=ppt/tags/tag153.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Text"/>
  <p:tag name="MH_ORDER" val="2"/>
</p:tagLst>
</file>

<file path=ppt/tags/tag154.xml><?xml version="1.0" encoding="utf-8"?>
<p:tagLst xmlns:a="http://schemas.openxmlformats.org/drawingml/2006/main" xmlns:r="http://schemas.openxmlformats.org/officeDocument/2006/relationships" xmlns:p="http://schemas.openxmlformats.org/presentationml/2006/main">
  <p:tag name="MH" val="20161006004057"/>
  <p:tag name="MH_LIBRARY" val="GRAPHIC"/>
  <p:tag name="MH_TYPE" val="Text"/>
  <p:tag name="MH_ORDER" val="3"/>
</p:tagLst>
</file>

<file path=ppt/tags/tag15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Desc"/>
  <p:tag name="MH" val="20161006004958"/>
  <p:tag name="MH_LIBRARY" val="GRAPHIC"/>
</p:tagLst>
</file>

<file path=ppt/tags/tag156.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PageTitle"/>
  <p:tag name="MH_ORDER" val="PageTitle"/>
</p:tagLst>
</file>

<file path=ppt/tags/tag157.xml><?xml version="1.0" encoding="utf-8"?>
<p:tagLst xmlns:a="http://schemas.openxmlformats.org/drawingml/2006/main" xmlns:r="http://schemas.openxmlformats.org/officeDocument/2006/relationships" xmlns:p="http://schemas.openxmlformats.org/presentationml/2006/main">
  <p:tag name="MH_TYPE" val="#NeiR#"/>
  <p:tag name="MH" val="20161006165652"/>
  <p:tag name="MH_LIBRARY" val="GRAPHIC"/>
</p:tagLst>
</file>

<file path=ppt/tags/tag158.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39"/>
</p:tagLst>
</file>

<file path=ppt/tags/tag159.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36"/>
</p:tagLst>
</file>

<file path=ppt/tags/tag16.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1"/>
</p:tagLst>
</file>

<file path=ppt/tags/tag160.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41"/>
</p:tagLst>
</file>

<file path=ppt/tags/tag161.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43"/>
</p:tagLst>
</file>

<file path=ppt/tags/tag162.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44"/>
</p:tagLst>
</file>

<file path=ppt/tags/tag163.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45"/>
</p:tagLst>
</file>

<file path=ppt/tags/tag164.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46"/>
</p:tagLst>
</file>

<file path=ppt/tags/tag165.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47"/>
</p:tagLst>
</file>

<file path=ppt/tags/tag166.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48"/>
</p:tagLst>
</file>

<file path=ppt/tags/tag167.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49"/>
</p:tagLst>
</file>

<file path=ppt/tags/tag168.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50"/>
</p:tagLst>
</file>

<file path=ppt/tags/tag169.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Freeform 51"/>
</p:tagLst>
</file>

<file path=ppt/tags/tag17.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2"/>
</p:tagLst>
</file>

<file path=ppt/tags/tag170.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文本框 15"/>
</p:tagLst>
</file>

<file path=ppt/tags/tag171.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文本框 54"/>
</p:tagLst>
</file>

<file path=ppt/tags/tag172.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文本框 55"/>
</p:tagLst>
</file>

<file path=ppt/tags/tag173.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文本框 56"/>
</p:tagLst>
</file>

<file path=ppt/tags/tag174.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文本框 57"/>
</p:tagLst>
</file>

<file path=ppt/tags/tag175.xml><?xml version="1.0" encoding="utf-8"?>
<p:tagLst xmlns:a="http://schemas.openxmlformats.org/drawingml/2006/main" xmlns:r="http://schemas.openxmlformats.org/officeDocument/2006/relationships" xmlns:p="http://schemas.openxmlformats.org/presentationml/2006/main">
  <p:tag name="MH" val="20161006165652"/>
  <p:tag name="MH_LIBRARY" val="GRAPHIC"/>
  <p:tag name="MH_ORDER" val="文本框 58"/>
</p:tagLst>
</file>

<file path=ppt/tags/tag18.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AUTOCOLOR" val="TRUE"/>
  <p:tag name="MH_TYPE" val="CONTENTS"/>
  <p:tag name="ID" val="545815"/>
</p:tagLst>
</file>

<file path=ppt/tags/tag20.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25.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26.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AUTOCOLOR" val="TRUE"/>
  <p:tag name="ID" val="545815"/>
  <p:tag name="MH_TYPE" val="CONTENTS_SECTION"/>
</p:tagLst>
</file>

<file path=ppt/tags/tag27.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28.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30.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37.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38.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AUTOCOLOR" val="TRUE"/>
  <p:tag name="ID" val="545815"/>
  <p:tag name="MH_TYPE" val="CONTENTS_SECTION"/>
</p:tagLst>
</file>

<file path=ppt/tags/tag39.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4.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49.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5.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5"/>
</p:tagLst>
</file>

<file path=ppt/tags/tag55.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6"/>
</p:tagLst>
</file>

<file path=ppt/tags/tag56.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7"/>
</p:tagLst>
</file>

<file path=ppt/tags/tag57.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8"/>
</p:tagLst>
</file>

<file path=ppt/tags/tag58.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9"/>
</p:tagLst>
</file>

<file path=ppt/tags/tag59.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10"/>
</p:tagLst>
</file>

<file path=ppt/tags/tag6.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61006012213"/>
  <p:tag name="MH_LIBRARY" val="GRAPHIC"/>
  <p:tag name="MH_TYPE" val="Other"/>
  <p:tag name="MH_ORDER" val="11"/>
</p:tagLst>
</file>

<file path=ppt/tags/tag61.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6"/>
</p:tagLst>
</file>

<file path=ppt/tags/tag67.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7"/>
</p:tagLst>
</file>

<file path=ppt/tags/tag68.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8"/>
</p:tagLst>
</file>

<file path=ppt/tags/tag69.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10"/>
</p:tagLst>
</file>

<file path=ppt/tags/tag71.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11"/>
</p:tagLst>
</file>

<file path=ppt/tags/tag72.xml><?xml version="1.0" encoding="utf-8"?>
<p:tagLst xmlns:a="http://schemas.openxmlformats.org/drawingml/2006/main" xmlns:r="http://schemas.openxmlformats.org/officeDocument/2006/relationships" xmlns:p="http://schemas.openxmlformats.org/presentationml/2006/main">
  <p:tag name="MH" val="20161006151706"/>
  <p:tag name="MH_LIBRARY" val="GRAPHIC"/>
  <p:tag name="MH_TYPE" val="Other"/>
  <p:tag name="MH_ORDER" val="12"/>
</p:tagLst>
</file>

<file path=ppt/tags/tag73.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AUTOCOLOR" val="TRUE"/>
  <p:tag name="ID" val="545815"/>
  <p:tag name="MH_TYPE" val="CONTENTS_SECTION"/>
</p:tagLst>
</file>

<file path=ppt/tags/tag74.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75.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3"/>
</p:tagLst>
</file>

<file path=ppt/tags/tag78.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NUMBER"/>
  <p:tag name="ID" val="545815"/>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2"/>
</p:tagLst>
</file>

<file path=ppt/tags/tag82.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3"/>
</p:tagLst>
</file>

<file path=ppt/tags/tag83.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84.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OTHERS"/>
  <p:tag name="ID" val="545815"/>
</p:tagLst>
</file>

<file path=ppt/tags/tag8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Desc"/>
  <p:tag name="MH" val="20161006004958"/>
  <p:tag name="MH_LIBRARY" val="GRAPHIC"/>
</p:tagLst>
</file>

<file path=ppt/tags/tag86.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3"/>
</p:tagLst>
</file>

<file path=ppt/tags/tag87.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7"/>
</p:tagLst>
</file>

<file path=ppt/tags/tag88.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0"/>
</p:tagLst>
</file>

<file path=ppt/tags/tag89.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PageTitle"/>
  <p:tag name="MH_ORDER" val="PageTitle"/>
</p:tagLst>
</file>

<file path=ppt/tags/tag9.xml><?xml version="1.0" encoding="utf-8"?>
<p:tagLst xmlns:a="http://schemas.openxmlformats.org/drawingml/2006/main" xmlns:r="http://schemas.openxmlformats.org/officeDocument/2006/relationships" xmlns:p="http://schemas.openxmlformats.org/presentationml/2006/main">
  <p:tag name="MH" val="20160928220154"/>
  <p:tag name="MH_LIBRARY" val="CONTENTS"/>
  <p:tag name="MH_TYPE" val="ENTRY"/>
  <p:tag name="ID" val="545815"/>
  <p:tag name="MH_ORDER" val="4"/>
</p:tagLst>
</file>

<file path=ppt/tags/tag90.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7"/>
</p:tagLst>
</file>

<file path=ppt/tags/tag92.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0"/>
</p:tagLst>
</file>

<file path=ppt/tags/tag93.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0"/>
</p:tagLst>
</file>

<file path=ppt/tags/tag94.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0"/>
</p:tagLst>
</file>

<file path=ppt/tags/tag95.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1"/>
</p:tagLst>
</file>

<file path=ppt/tags/tag96.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4"/>
</p:tagLst>
</file>

<file path=ppt/tags/tag97.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2"/>
</p:tagLst>
</file>

<file path=ppt/tags/tag98.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Other"/>
  <p:tag name="MH_ORDER" val="11"/>
</p:tagLst>
</file>

<file path=ppt/tags/tag99.xml><?xml version="1.0" encoding="utf-8"?>
<p:tagLst xmlns:a="http://schemas.openxmlformats.org/drawingml/2006/main" xmlns:r="http://schemas.openxmlformats.org/officeDocument/2006/relationships" xmlns:p="http://schemas.openxmlformats.org/presentationml/2006/main">
  <p:tag name="MH" val="20161006004958"/>
  <p:tag name="MH_LIBRARY" val="GRAPHIC"/>
  <p:tag name="MH_TYPE" val="SubTitle"/>
  <p:tag name="MH_ORDER" val="4"/>
</p:tagLst>
</file>

<file path=ppt/theme/theme1.xml><?xml version="1.0" encoding="utf-8"?>
<a:theme xmlns:a="http://schemas.openxmlformats.org/drawingml/2006/main" name="A000120141119A01PPBG">
  <a:themeElements>
    <a:clrScheme name="自定义 359">
      <a:dk1>
        <a:srgbClr val="6D6F71"/>
      </a:dk1>
      <a:lt1>
        <a:srgbClr val="FFFFFF"/>
      </a:lt1>
      <a:dk2>
        <a:srgbClr val="6D6F71"/>
      </a:dk2>
      <a:lt2>
        <a:srgbClr val="FFFFFF"/>
      </a:lt2>
      <a:accent1>
        <a:srgbClr val="90C413"/>
      </a:accent1>
      <a:accent2>
        <a:srgbClr val="BABD3D"/>
      </a:accent2>
      <a:accent3>
        <a:srgbClr val="DCAB48"/>
      </a:accent3>
      <a:accent4>
        <a:srgbClr val="6B8A4B"/>
      </a:accent4>
      <a:accent5>
        <a:srgbClr val="409BA2"/>
      </a:accent5>
      <a:accent6>
        <a:srgbClr val="B84D30"/>
      </a:accent6>
      <a:hlink>
        <a:srgbClr val="00B0F0"/>
      </a:hlink>
      <a:folHlink>
        <a:srgbClr val="AFB2B4"/>
      </a:folHlink>
    </a:clrScheme>
    <a:fontScheme name="KSO主题7">
      <a:majorFont>
        <a:latin typeface="Times New Roman"/>
        <a:ea typeface="华文中宋"/>
        <a:cs typeface=""/>
      </a:majorFont>
      <a:minorFont>
        <a:latin typeface="Times New Roman"/>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A000120150209A05KPBG</Template>
  <TotalTime>1569</TotalTime>
  <Words>1698</Words>
  <Application>Microsoft Office PowerPoint</Application>
  <PresentationFormat>宽屏</PresentationFormat>
  <Paragraphs>286</Paragraphs>
  <Slides>28</Slides>
  <Notes>10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TimesNewRomanPS-BoldMT</vt:lpstr>
      <vt:lpstr>TimesNewRomanPSMT</vt:lpstr>
      <vt:lpstr>等线</vt:lpstr>
      <vt:lpstr>华文楷体</vt:lpstr>
      <vt:lpstr>华文细黑</vt:lpstr>
      <vt:lpstr>华文中宋</vt:lpstr>
      <vt:lpstr>宋体</vt:lpstr>
      <vt:lpstr>微软雅黑</vt:lpstr>
      <vt:lpstr>幼圆</vt:lpstr>
      <vt:lpstr>Arial</vt:lpstr>
      <vt:lpstr>Calibri</vt:lpstr>
      <vt:lpstr>Impact</vt:lpstr>
      <vt:lpstr>Times New Roman</vt:lpstr>
      <vt:lpstr>Wingdings</vt:lpstr>
      <vt:lpstr>Wingdings 2</vt:lpstr>
      <vt:lpstr>A000120141119A01PPBG</vt:lpstr>
      <vt:lpstr>Design-Based Research ——A Methodological Toolkit for Engineering Change</vt:lpstr>
      <vt:lpstr>PowerPoint 演示文稿</vt:lpstr>
      <vt:lpstr>PowerPoint 演示文稿</vt:lpstr>
      <vt:lpstr>背景介绍</vt:lpstr>
      <vt:lpstr>背景介绍</vt:lpstr>
      <vt:lpstr>背景介绍</vt:lpstr>
      <vt:lpstr>背景介绍</vt:lpstr>
      <vt:lpstr>PowerPoint 演示文稿</vt:lpstr>
      <vt:lpstr>定义基于设计的研究</vt:lpstr>
      <vt:lpstr>定义基于设计的研究</vt:lpstr>
      <vt:lpstr>定义基于设计的研究</vt:lpstr>
      <vt:lpstr>定义基于设计的研究</vt:lpstr>
      <vt:lpstr>PowerPoint 演示文稿</vt:lpstr>
      <vt:lpstr>发展的设计到工程变革</vt:lpstr>
      <vt:lpstr>从输入到输出到有意义的结果</vt:lpstr>
      <vt:lpstr>从输入到输出到有意义的结果</vt:lpstr>
      <vt:lpstr>从设计到服务到最优化系统</vt:lpstr>
      <vt:lpstr>从设计到服务到最优化系统</vt:lpstr>
      <vt:lpstr>从设计到服务到最优化系统</vt:lpstr>
      <vt:lpstr>从故事到事实到陈述事实</vt:lpstr>
      <vt:lpstr>从故事到事实到陈述事实</vt:lpstr>
      <vt:lpstr>从故事到事实到陈述事实</vt:lpstr>
      <vt:lpstr>PowerPoint 演示文稿</vt:lpstr>
      <vt:lpstr>总结与讨论</vt:lpstr>
      <vt:lpstr>总结与讨论</vt:lpstr>
      <vt:lpstr>总结与讨论</vt:lpstr>
      <vt:lpstr>总结与讨论</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Design-Based Research ——A Methodological Toolkit for Engineering Change </dc:title>
  <dc:creator>徐杰</dc:creator>
  <cp:lastModifiedBy>徐杰</cp:lastModifiedBy>
  <cp:revision>96</cp:revision>
  <dcterms:created xsi:type="dcterms:W3CDTF">2016-09-28T13:21:21Z</dcterms:created>
  <dcterms:modified xsi:type="dcterms:W3CDTF">2016-10-07T13:46:35Z</dcterms:modified>
</cp:coreProperties>
</file>